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2" r:id="rId2"/>
    <p:sldMasterId id="2147483780" r:id="rId3"/>
  </p:sldMasterIdLst>
  <p:notesMasterIdLst>
    <p:notesMasterId r:id="rId20"/>
  </p:notesMasterIdLst>
  <p:sldIdLst>
    <p:sldId id="256" r:id="rId4"/>
    <p:sldId id="257" r:id="rId5"/>
    <p:sldId id="259" r:id="rId6"/>
    <p:sldId id="260" r:id="rId7"/>
    <p:sldId id="261" r:id="rId8"/>
    <p:sldId id="280" r:id="rId9"/>
    <p:sldId id="262" r:id="rId10"/>
    <p:sldId id="281" r:id="rId11"/>
    <p:sldId id="265" r:id="rId12"/>
    <p:sldId id="268" r:id="rId13"/>
    <p:sldId id="272" r:id="rId14"/>
    <p:sldId id="273" r:id="rId15"/>
    <p:sldId id="274" r:id="rId16"/>
    <p:sldId id="278" r:id="rId17"/>
    <p:sldId id="275" r:id="rId18"/>
    <p:sldId id="27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3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33368-F44B-42CB-BD0B-017B36F31D75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46747-425F-4DD1-96BF-AFE9BB051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8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46747-425F-4DD1-96BF-AFE9BB0511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18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say what BSE is. Recrystallized grain of  feldspar that is induced by a high temperature melting event.</a:t>
            </a:r>
          </a:p>
          <a:p>
            <a:r>
              <a:rPr lang="en-US" dirty="0"/>
              <a:t>High Pressure phase of quartz that serves as a record of high pressure and temperature.</a:t>
            </a:r>
          </a:p>
          <a:p>
            <a:r>
              <a:rPr lang="en-US" dirty="0"/>
              <a:t>Partially melted re-</a:t>
            </a:r>
            <a:r>
              <a:rPr lang="en-US" dirty="0" err="1"/>
              <a:t>equilibriated</a:t>
            </a:r>
            <a:r>
              <a:rPr lang="en-US" dirty="0"/>
              <a:t> tells us the temperature was very high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46747-425F-4DD1-96BF-AFE9BB0511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91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46747-425F-4DD1-96BF-AFE9BB0511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89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time. Put more geologic context into the shock stages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46747-425F-4DD1-96BF-AFE9BB0511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35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know these rocked has been impacted, and now we can use zircon to give us the timing of 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46747-425F-4DD1-96BF-AFE9BB0511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12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46747-425F-4DD1-96BF-AFE9BB0511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92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 </a:t>
            </a:r>
            <a:r>
              <a:rPr lang="en-US" dirty="0" err="1"/>
              <a:t>sampke</a:t>
            </a:r>
            <a:r>
              <a:rPr lang="en-US" dirty="0"/>
              <a:t> gets hot enough, the lead will escape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46747-425F-4DD1-96BF-AFE9BB0511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29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that we will go to </a:t>
            </a:r>
            <a:r>
              <a:rPr lang="en-US" dirty="0" err="1"/>
              <a:t>UCLa</a:t>
            </a:r>
            <a:r>
              <a:rPr lang="en-US" dirty="0"/>
              <a:t> to get these ages.</a:t>
            </a:r>
          </a:p>
          <a:p>
            <a:r>
              <a:rPr lang="en-US" dirty="0"/>
              <a:t>Determine when these rocks formed and when they were impacted.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46747-425F-4DD1-96BF-AFE9BB0511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14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00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3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59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62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2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96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92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25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96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92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2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96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64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2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7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5620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36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07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07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45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03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09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06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93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10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242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40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39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34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810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66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49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694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52073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813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153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13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376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45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87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2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4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7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90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8CE3B14-D92B-4555-8FDA-B41BE8F47B86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697DB88-1431-4D60-9527-F57A2E5A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923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media10.m4a"/><Relationship Id="rId7" Type="http://schemas.openxmlformats.org/officeDocument/2006/relationships/image" Target="../media/image20.jpe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12.m4a"/><Relationship Id="rId7" Type="http://schemas.openxmlformats.org/officeDocument/2006/relationships/image" Target="../media/image24.png"/><Relationship Id="rId12" Type="http://schemas.openxmlformats.org/officeDocument/2006/relationships/image" Target="../media/image6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3.jpeg"/><Relationship Id="rId11" Type="http://schemas.openxmlformats.org/officeDocument/2006/relationships/image" Target="../media/image27.tif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6.tif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5.t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3.m4a"/><Relationship Id="rId7" Type="http://schemas.openxmlformats.org/officeDocument/2006/relationships/image" Target="../media/image29.jpe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4.m4a"/><Relationship Id="rId7" Type="http://schemas.openxmlformats.org/officeDocument/2006/relationships/image" Target="../media/image29.jpe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3.ti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2.tif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"/><Relationship Id="rId3" Type="http://schemas.openxmlformats.org/officeDocument/2006/relationships/audio" Target="../media/media2.m4a"/><Relationship Id="rId7" Type="http://schemas.openxmlformats.org/officeDocument/2006/relationships/image" Target="../media/image8.tif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1.tif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4.tif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6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media9.m4a"/><Relationship Id="rId7" Type="http://schemas.openxmlformats.org/officeDocument/2006/relationships/image" Target="../media/image17.jpe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2F8E1B-356F-46D1-9DFC-4A6FF4A9EE46}"/>
              </a:ext>
            </a:extLst>
          </p:cNvPr>
          <p:cNvSpPr/>
          <p:nvPr/>
        </p:nvSpPr>
        <p:spPr>
          <a:xfrm>
            <a:off x="1" y="1277436"/>
            <a:ext cx="1219199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Ancient Impacts and Zircon:</a:t>
            </a:r>
          </a:p>
          <a:p>
            <a:pPr algn="ctr"/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Windows to the Early Solar System Evolution</a:t>
            </a:r>
          </a:p>
          <a:p>
            <a:pPr algn="ctr"/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Madeline Marquardt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Advisors: Dr. Tom Sharp and Dr. Mélanie Barboni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9316177-F315-402E-A400-B383F68F7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6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7"/>
    </mc:Choice>
    <mc:Fallback xmlns="">
      <p:transition spd="slow" advTm="16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A8719F1-9075-4FB5-BDE9-7E78B66308F6}"/>
              </a:ext>
            </a:extLst>
          </p:cNvPr>
          <p:cNvGrpSpPr/>
          <p:nvPr/>
        </p:nvGrpSpPr>
        <p:grpSpPr>
          <a:xfrm>
            <a:off x="137642" y="1971707"/>
            <a:ext cx="4031841" cy="3022297"/>
            <a:chOff x="1759030" y="2590129"/>
            <a:chExt cx="4199811" cy="31482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3A8E373-2392-468F-B2D8-2C889B598B13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030" y="2590129"/>
              <a:ext cx="4199811" cy="314820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12D6964-09CA-4CBC-9DC5-DABC7A18D011}"/>
                </a:ext>
              </a:extLst>
            </p:cNvPr>
            <p:cNvSpPr/>
            <p:nvPr/>
          </p:nvSpPr>
          <p:spPr>
            <a:xfrm>
              <a:off x="1777365" y="2590129"/>
              <a:ext cx="4181476" cy="3148208"/>
            </a:xfrm>
            <a:prstGeom prst="rect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17476A-DB25-4466-B404-61E0FFC8D1F0}"/>
              </a:ext>
            </a:extLst>
          </p:cNvPr>
          <p:cNvSpPr txBox="1"/>
          <p:nvPr/>
        </p:nvSpPr>
        <p:spPr>
          <a:xfrm>
            <a:off x="137642" y="285720"/>
            <a:ext cx="8700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Weakly Shocked Basalt: S2-S3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1D7CE7-4520-47F5-90A1-12E550A30699}"/>
              </a:ext>
            </a:extLst>
          </p:cNvPr>
          <p:cNvGrpSpPr/>
          <p:nvPr/>
        </p:nvGrpSpPr>
        <p:grpSpPr>
          <a:xfrm>
            <a:off x="4262104" y="1971708"/>
            <a:ext cx="3983301" cy="3023214"/>
            <a:chOff x="4334009" y="1972625"/>
            <a:chExt cx="3983301" cy="302321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03F7C73-518D-4553-B12B-070358233DB3}"/>
                </a:ext>
              </a:extLst>
            </p:cNvPr>
            <p:cNvGrpSpPr/>
            <p:nvPr/>
          </p:nvGrpSpPr>
          <p:grpSpPr>
            <a:xfrm>
              <a:off x="4334009" y="1973543"/>
              <a:ext cx="3962265" cy="3022296"/>
              <a:chOff x="2098975" y="2609939"/>
              <a:chExt cx="4108290" cy="3133679"/>
            </a:xfrm>
          </p:grpSpPr>
          <p:pic>
            <p:nvPicPr>
              <p:cNvPr id="9" name="Picture 8" descr="A picture containing outdoor, people, beach&#10;&#10;Description generated with high confidence">
                <a:extLst>
                  <a:ext uri="{FF2B5EF4-FFF2-40B4-BE49-F238E27FC236}">
                    <a16:creationId xmlns:a16="http://schemas.microsoft.com/office/drawing/2014/main" id="{F5BA9CCE-0E57-4704-80FD-A00022880D19}"/>
                  </a:ext>
                </a:extLst>
              </p:cNvPr>
              <p:cNvPicPr/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29" t="23667" r="21363" b="26790"/>
              <a:stretch/>
            </p:blipFill>
            <p:spPr>
              <a:xfrm>
                <a:off x="2098975" y="2609939"/>
                <a:ext cx="4108290" cy="3133679"/>
              </a:xfrm>
              <a:prstGeom prst="rect">
                <a:avLst/>
              </a:prstGeom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EF56950-2B00-4626-9A17-BFD8CFCC849E}"/>
                  </a:ext>
                </a:extLst>
              </p:cNvPr>
              <p:cNvGrpSpPr/>
              <p:nvPr/>
            </p:nvGrpSpPr>
            <p:grpSpPr>
              <a:xfrm>
                <a:off x="2098975" y="2609939"/>
                <a:ext cx="1096100" cy="542502"/>
                <a:chOff x="936925" y="1719679"/>
                <a:chExt cx="1096100" cy="542502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97499CC-C9DB-450B-89CE-B458C85BD602}"/>
                    </a:ext>
                  </a:extLst>
                </p:cNvPr>
                <p:cNvSpPr/>
                <p:nvPr/>
              </p:nvSpPr>
              <p:spPr>
                <a:xfrm>
                  <a:off x="936925" y="1719679"/>
                  <a:ext cx="729950" cy="5232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B44646A-A325-4A14-8140-E014D65197C4}"/>
                    </a:ext>
                  </a:extLst>
                </p:cNvPr>
                <p:cNvSpPr txBox="1"/>
                <p:nvPr/>
              </p:nvSpPr>
              <p:spPr>
                <a:xfrm>
                  <a:off x="936925" y="1719679"/>
                  <a:ext cx="1096100" cy="5425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PPL</a:t>
                  </a:r>
                </a:p>
              </p:txBody>
            </p:sp>
          </p:grp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CD4857-E715-4010-A33A-28EF0BE01447}"/>
                </a:ext>
              </a:extLst>
            </p:cNvPr>
            <p:cNvSpPr/>
            <p:nvPr/>
          </p:nvSpPr>
          <p:spPr>
            <a:xfrm>
              <a:off x="4355045" y="1972625"/>
              <a:ext cx="3962265" cy="3022297"/>
            </a:xfrm>
            <a:prstGeom prst="rect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BD34DD-E016-40BC-AC5B-BA159DC2065E}"/>
              </a:ext>
            </a:extLst>
          </p:cNvPr>
          <p:cNvGrpSpPr/>
          <p:nvPr/>
        </p:nvGrpSpPr>
        <p:grpSpPr>
          <a:xfrm>
            <a:off x="8379990" y="1971708"/>
            <a:ext cx="3655345" cy="3022297"/>
            <a:chOff x="8446665" y="1972625"/>
            <a:chExt cx="3655345" cy="302229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C601DE3-7BA9-468D-9DE6-65CAF1BF2C21}"/>
                </a:ext>
              </a:extLst>
            </p:cNvPr>
            <p:cNvGrpSpPr/>
            <p:nvPr/>
          </p:nvGrpSpPr>
          <p:grpSpPr>
            <a:xfrm>
              <a:off x="8467701" y="1972626"/>
              <a:ext cx="3617697" cy="3022296"/>
              <a:chOff x="6515099" y="1981289"/>
              <a:chExt cx="3751023" cy="3133679"/>
            </a:xfrm>
          </p:grpSpPr>
          <p:pic>
            <p:nvPicPr>
              <p:cNvPr id="14" name="Picture 13" descr="A close up of a tree&#10;&#10;Description generated with high confidence">
                <a:extLst>
                  <a:ext uri="{FF2B5EF4-FFF2-40B4-BE49-F238E27FC236}">
                    <a16:creationId xmlns:a16="http://schemas.microsoft.com/office/drawing/2014/main" id="{9337BCBF-01AE-45AA-A33A-87A0F43AFE4E}"/>
                  </a:ext>
                </a:extLst>
              </p:cNvPr>
              <p:cNvPicPr/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26" t="10570" r="14744" b="28544"/>
              <a:stretch/>
            </p:blipFill>
            <p:spPr>
              <a:xfrm>
                <a:off x="6515099" y="1981289"/>
                <a:ext cx="3751023" cy="3133679"/>
              </a:xfrm>
              <a:prstGeom prst="rect">
                <a:avLst/>
              </a:prstGeom>
            </p:spPr>
          </p:pic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36EF399-63DA-4035-819F-CCA82D558F7F}"/>
                  </a:ext>
                </a:extLst>
              </p:cNvPr>
              <p:cNvGrpSpPr/>
              <p:nvPr/>
            </p:nvGrpSpPr>
            <p:grpSpPr>
              <a:xfrm>
                <a:off x="6515099" y="1981289"/>
                <a:ext cx="1175272" cy="542502"/>
                <a:chOff x="936925" y="1719679"/>
                <a:chExt cx="1175272" cy="542502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2BD944CF-A22B-4691-AA30-F4FD663B1677}"/>
                    </a:ext>
                  </a:extLst>
                </p:cNvPr>
                <p:cNvSpPr/>
                <p:nvPr/>
              </p:nvSpPr>
              <p:spPr>
                <a:xfrm>
                  <a:off x="936925" y="1719679"/>
                  <a:ext cx="729950" cy="5232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B7CD8B-DD04-4872-812F-93478A7C41D6}"/>
                    </a:ext>
                  </a:extLst>
                </p:cNvPr>
                <p:cNvSpPr txBox="1"/>
                <p:nvPr/>
              </p:nvSpPr>
              <p:spPr>
                <a:xfrm>
                  <a:off x="936925" y="1719679"/>
                  <a:ext cx="1175272" cy="5425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XPL</a:t>
                  </a:r>
                </a:p>
              </p:txBody>
            </p:sp>
          </p:grp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D58ED6-8EE2-49D9-82D8-E11FC7938B3E}"/>
                </a:ext>
              </a:extLst>
            </p:cNvPr>
            <p:cNvSpPr/>
            <p:nvPr/>
          </p:nvSpPr>
          <p:spPr>
            <a:xfrm>
              <a:off x="8446665" y="1972625"/>
              <a:ext cx="3655345" cy="3022297"/>
            </a:xfrm>
            <a:prstGeom prst="rect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FD4C33A-2D06-45ED-AE48-F6C10BDE39DA}"/>
              </a:ext>
            </a:extLst>
          </p:cNvPr>
          <p:cNvSpPr txBox="1"/>
          <p:nvPr/>
        </p:nvSpPr>
        <p:spPr>
          <a:xfrm>
            <a:off x="364039" y="5248841"/>
            <a:ext cx="3919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Planar Deformation (Transformation)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Transforming to Amorphous Glass Along Planes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91D87C-C5BF-454D-95BF-BE2B60760B85}"/>
              </a:ext>
            </a:extLst>
          </p:cNvPr>
          <p:cNvSpPr txBox="1"/>
          <p:nvPr/>
        </p:nvSpPr>
        <p:spPr>
          <a:xfrm>
            <a:off x="4614106" y="5448895"/>
            <a:ext cx="3919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Crystalline Plagioclase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42B831-AE30-4B6D-ACDC-27B032C1BFFA}"/>
              </a:ext>
            </a:extLst>
          </p:cNvPr>
          <p:cNvSpPr txBox="1"/>
          <p:nvPr/>
        </p:nvSpPr>
        <p:spPr>
          <a:xfrm>
            <a:off x="8416769" y="5248841"/>
            <a:ext cx="3919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Crystalline Plagioclase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 XPL, Feldspar Grain Still Retains Twinning Feature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A91251F-A00B-47B6-8385-059977069233}"/>
              </a:ext>
            </a:extLst>
          </p:cNvPr>
          <p:cNvGrpSpPr/>
          <p:nvPr/>
        </p:nvGrpSpPr>
        <p:grpSpPr>
          <a:xfrm>
            <a:off x="10592303" y="232365"/>
            <a:ext cx="1523375" cy="400110"/>
            <a:chOff x="8101360" y="1734365"/>
            <a:chExt cx="4810250" cy="126339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D987011-49AE-4A45-94CE-F690111D530F}"/>
                </a:ext>
              </a:extLst>
            </p:cNvPr>
            <p:cNvSpPr txBox="1"/>
            <p:nvPr/>
          </p:nvSpPr>
          <p:spPr>
            <a:xfrm>
              <a:off x="8847611" y="1734365"/>
              <a:ext cx="4063999" cy="1263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Gabbro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4AC65E3-608D-4EBE-A1E7-D7A34E9B8748}"/>
                </a:ext>
              </a:extLst>
            </p:cNvPr>
            <p:cNvCxnSpPr/>
            <p:nvPr/>
          </p:nvCxnSpPr>
          <p:spPr>
            <a:xfrm>
              <a:off x="8101360" y="2172174"/>
              <a:ext cx="636240" cy="0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94F8CD-E1B0-49C3-A535-3B3A6690606D}"/>
              </a:ext>
            </a:extLst>
          </p:cNvPr>
          <p:cNvGrpSpPr/>
          <p:nvPr/>
        </p:nvGrpSpPr>
        <p:grpSpPr>
          <a:xfrm>
            <a:off x="10592303" y="706877"/>
            <a:ext cx="1534306" cy="400110"/>
            <a:chOff x="8101360" y="3277663"/>
            <a:chExt cx="4844768" cy="1263399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1675F52-6959-41F3-B779-11E802B9A6CA}"/>
                </a:ext>
              </a:extLst>
            </p:cNvPr>
            <p:cNvCxnSpPr/>
            <p:nvPr/>
          </p:nvCxnSpPr>
          <p:spPr>
            <a:xfrm>
              <a:off x="8101360" y="3693438"/>
              <a:ext cx="636240" cy="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CF7E4F-D68D-4684-A4E8-4988DE5BB39C}"/>
                </a:ext>
              </a:extLst>
            </p:cNvPr>
            <p:cNvSpPr txBox="1"/>
            <p:nvPr/>
          </p:nvSpPr>
          <p:spPr>
            <a:xfrm>
              <a:off x="8882128" y="3277663"/>
              <a:ext cx="4064000" cy="1263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Basalt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68D8782-58FF-492C-B4B7-B5DEE472A5CA}"/>
              </a:ext>
            </a:extLst>
          </p:cNvPr>
          <p:cNvGrpSpPr/>
          <p:nvPr/>
        </p:nvGrpSpPr>
        <p:grpSpPr>
          <a:xfrm>
            <a:off x="10592303" y="1232639"/>
            <a:ext cx="1542350" cy="400110"/>
            <a:chOff x="7408580" y="5291820"/>
            <a:chExt cx="3652626" cy="94754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C34E228-5A07-41A9-B62C-0341B55E0BA0}"/>
                </a:ext>
              </a:extLst>
            </p:cNvPr>
            <p:cNvCxnSpPr>
              <a:cxnSpLocks/>
            </p:cNvCxnSpPr>
            <p:nvPr/>
          </p:nvCxnSpPr>
          <p:spPr>
            <a:xfrm>
              <a:off x="7408580" y="5562321"/>
              <a:ext cx="477180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0494BE1-B969-4060-97FF-9A6E9B8DA092}"/>
                </a:ext>
              </a:extLst>
            </p:cNvPr>
            <p:cNvSpPr txBox="1"/>
            <p:nvPr/>
          </p:nvSpPr>
          <p:spPr>
            <a:xfrm>
              <a:off x="8013206" y="5291820"/>
              <a:ext cx="3048000" cy="94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Breccia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D65E0C7-CBC0-41F3-A489-57195C9EA9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17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6"/>
    </mc:Choice>
    <mc:Fallback xmlns="">
      <p:transition spd="slow" advTm="21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9232747-AE71-4991-9ADD-EEF60531AF38}"/>
              </a:ext>
            </a:extLst>
          </p:cNvPr>
          <p:cNvGrpSpPr/>
          <p:nvPr/>
        </p:nvGrpSpPr>
        <p:grpSpPr>
          <a:xfrm>
            <a:off x="6824907" y="276516"/>
            <a:ext cx="4612158" cy="2308324"/>
            <a:chOff x="3752851" y="3403412"/>
            <a:chExt cx="4099892" cy="2051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8B144CB-D7B2-4525-A910-8970CEEA21C6}"/>
                </a:ext>
              </a:extLst>
            </p:cNvPr>
            <p:cNvSpPr txBox="1"/>
            <p:nvPr/>
          </p:nvSpPr>
          <p:spPr>
            <a:xfrm>
              <a:off x="3754680" y="3731723"/>
              <a:ext cx="4098063" cy="1395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Second Impact:</a:t>
              </a:r>
            </a:p>
            <a:p>
              <a:pPr algn="ctr"/>
              <a:endPara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Weakly Shocks the Basalt</a:t>
              </a:r>
            </a:p>
            <a:p>
              <a:pPr algn="ctr"/>
              <a:r>
                <a:rPr lang="en-US" sz="2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Generates the Shock Melt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FFAE78-D8FC-41F8-891C-B3BCB9676259}"/>
                </a:ext>
              </a:extLst>
            </p:cNvPr>
            <p:cNvSpPr/>
            <p:nvPr/>
          </p:nvSpPr>
          <p:spPr>
            <a:xfrm>
              <a:off x="3752851" y="3403412"/>
              <a:ext cx="4099892" cy="2051942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16F6782-6D12-405F-9BC1-9020856C0691}"/>
              </a:ext>
            </a:extLst>
          </p:cNvPr>
          <p:cNvGrpSpPr/>
          <p:nvPr/>
        </p:nvGrpSpPr>
        <p:grpSpPr>
          <a:xfrm>
            <a:off x="546098" y="276517"/>
            <a:ext cx="4610101" cy="2308323"/>
            <a:chOff x="4080021" y="941740"/>
            <a:chExt cx="3493593" cy="174927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170123A-266E-4779-9EB9-1564F47E21D8}"/>
                </a:ext>
              </a:extLst>
            </p:cNvPr>
            <p:cNvSpPr txBox="1"/>
            <p:nvPr/>
          </p:nvSpPr>
          <p:spPr>
            <a:xfrm>
              <a:off x="4238280" y="1243438"/>
              <a:ext cx="3177074" cy="1189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B0F0"/>
                  </a:solidFill>
                </a:rPr>
                <a:t>Initial Impact:</a:t>
              </a:r>
            </a:p>
            <a:p>
              <a:pPr algn="ctr"/>
              <a:endParaRPr lang="en-US" sz="2400" dirty="0">
                <a:solidFill>
                  <a:srgbClr val="00B0F0"/>
                </a:solidFill>
              </a:endParaRPr>
            </a:p>
            <a:p>
              <a:pPr algn="ctr"/>
              <a:r>
                <a:rPr lang="en-US" sz="2400" dirty="0">
                  <a:solidFill>
                    <a:srgbClr val="00B0F0"/>
                  </a:solidFill>
                </a:rPr>
                <a:t>Highly Shocks and Brecciates the Gabbro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798A40-18A1-4BC0-AC36-6DEADED1FB4D}"/>
                </a:ext>
              </a:extLst>
            </p:cNvPr>
            <p:cNvSpPr/>
            <p:nvPr/>
          </p:nvSpPr>
          <p:spPr>
            <a:xfrm>
              <a:off x="4080021" y="941740"/>
              <a:ext cx="3493593" cy="1749277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406F57-BEBE-4524-A1F8-89E6B106A01D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 flipV="1">
            <a:off x="5156199" y="1430678"/>
            <a:ext cx="1668708" cy="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25C5E34-0D68-4AB6-BBDF-E43D6384A1D5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0BE7E6-9434-4746-B816-0ACF70B42D6A}"/>
              </a:ext>
            </a:extLst>
          </p:cNvPr>
          <p:cNvSpPr/>
          <p:nvPr/>
        </p:nvSpPr>
        <p:spPr>
          <a:xfrm>
            <a:off x="7092710" y="4269052"/>
            <a:ext cx="4652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1A9DBD-93D1-4221-8E35-31082851C0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/>
          <a:stretch/>
        </p:blipFill>
        <p:spPr>
          <a:xfrm>
            <a:off x="2595716" y="2820822"/>
            <a:ext cx="7096308" cy="396386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5BA0CB3-CE42-4D31-B229-C80AF5CE5A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54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66"/>
    </mc:Choice>
    <mc:Fallback xmlns="">
      <p:transition spd="slow" advTm="30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ACDF773-255E-4674-9FFA-5B1D7671DE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3641" y="1443264"/>
            <a:ext cx="4512737" cy="3580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21C42B-B782-4387-85F2-C5A69C60B8EA}"/>
              </a:ext>
            </a:extLst>
          </p:cNvPr>
          <p:cNvSpPr txBox="1"/>
          <p:nvPr/>
        </p:nvSpPr>
        <p:spPr>
          <a:xfrm>
            <a:off x="-14191" y="2192916"/>
            <a:ext cx="30775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Plan to tie together this conclusion…</a:t>
            </a:r>
          </a:p>
          <a:p>
            <a:pPr algn="ctr"/>
            <a:r>
              <a:rPr lang="en-US" sz="3200" dirty="0"/>
              <a:t> Use Zircon!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CDF89C-1702-44E2-9D13-7D0D0BFF6EEA}"/>
              </a:ext>
            </a:extLst>
          </p:cNvPr>
          <p:cNvGrpSpPr/>
          <p:nvPr/>
        </p:nvGrpSpPr>
        <p:grpSpPr>
          <a:xfrm>
            <a:off x="7823353" y="39199"/>
            <a:ext cx="4322561" cy="3426286"/>
            <a:chOff x="6096002" y="2432553"/>
            <a:chExt cx="4512737" cy="340525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E6F8A70-51DA-4E5E-811C-CB851E9FEBAE}"/>
                </a:ext>
              </a:extLst>
            </p:cNvPr>
            <p:cNvGrpSpPr/>
            <p:nvPr/>
          </p:nvGrpSpPr>
          <p:grpSpPr>
            <a:xfrm>
              <a:off x="6096002" y="2432553"/>
              <a:ext cx="4512737" cy="3405256"/>
              <a:chOff x="6096000" y="2069627"/>
              <a:chExt cx="6016983" cy="4540341"/>
            </a:xfrm>
          </p:grpSpPr>
          <p:pic>
            <p:nvPicPr>
              <p:cNvPr id="13" name="Picture 12" descr="A picture containing cake, white, nature&#10;&#10;Description automatically generated">
                <a:extLst>
                  <a:ext uri="{FF2B5EF4-FFF2-40B4-BE49-F238E27FC236}">
                    <a16:creationId xmlns:a16="http://schemas.microsoft.com/office/drawing/2014/main" id="{3DE65D10-FE6C-4834-ACA4-B0A287B177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contrast="-1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448"/>
              <a:stretch/>
            </p:blipFill>
            <p:spPr>
              <a:xfrm>
                <a:off x="6096000" y="2069627"/>
                <a:ext cx="6016983" cy="4503214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3EC7C42-F1FA-4322-AE72-EA20404313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8165" y="6083833"/>
                <a:ext cx="1126872" cy="0"/>
              </a:xfrm>
              <a:prstGeom prst="line">
                <a:avLst/>
              </a:prstGeom>
              <a:ln w="793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D55AD1-1312-4633-A72F-F4DFBD2DDC18}"/>
                  </a:ext>
                </a:extLst>
              </p:cNvPr>
              <p:cNvSpPr txBox="1"/>
              <p:nvPr/>
            </p:nvSpPr>
            <p:spPr>
              <a:xfrm>
                <a:off x="6248163" y="6120548"/>
                <a:ext cx="1808117" cy="489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μ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95DE80D-0E73-432E-9797-F9DF85E43B4F}"/>
                </a:ext>
              </a:extLst>
            </p:cNvPr>
            <p:cNvSpPr txBox="1"/>
            <p:nvPr/>
          </p:nvSpPr>
          <p:spPr>
            <a:xfrm>
              <a:off x="6402281" y="2957054"/>
              <a:ext cx="845154" cy="458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An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64F53A-C243-4E6C-9024-F5B59CACC9E8}"/>
                </a:ext>
              </a:extLst>
            </p:cNvPr>
            <p:cNvSpPr txBox="1"/>
            <p:nvPr/>
          </p:nvSpPr>
          <p:spPr>
            <a:xfrm>
              <a:off x="7810322" y="3141720"/>
              <a:ext cx="845154" cy="458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Zrn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7ADF73A-465A-4264-841D-03674788641E}"/>
                </a:ext>
              </a:extLst>
            </p:cNvPr>
            <p:cNvSpPr txBox="1"/>
            <p:nvPr/>
          </p:nvSpPr>
          <p:spPr>
            <a:xfrm>
              <a:off x="9164679" y="3948134"/>
              <a:ext cx="845154" cy="458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Cpx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1E34E1E-9E79-4D70-8C70-573975F20C82}"/>
              </a:ext>
            </a:extLst>
          </p:cNvPr>
          <p:cNvGrpSpPr/>
          <p:nvPr/>
        </p:nvGrpSpPr>
        <p:grpSpPr>
          <a:xfrm>
            <a:off x="3126822" y="3541261"/>
            <a:ext cx="4569532" cy="3214859"/>
            <a:chOff x="8630270" y="-172885"/>
            <a:chExt cx="4319992" cy="32129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DA6769-1A9C-4D30-BE3F-C62E70A79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33"/>
            <a:stretch/>
          </p:blipFill>
          <p:spPr>
            <a:xfrm>
              <a:off x="8630270" y="-172885"/>
              <a:ext cx="4319992" cy="3212948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87BA59F-C947-4FAE-A75D-F1D27358C1F0}"/>
                </a:ext>
              </a:extLst>
            </p:cNvPr>
            <p:cNvCxnSpPr>
              <a:cxnSpLocks/>
            </p:cNvCxnSpPr>
            <p:nvPr/>
          </p:nvCxnSpPr>
          <p:spPr>
            <a:xfrm>
              <a:off x="8754702" y="2658483"/>
              <a:ext cx="369094" cy="0"/>
            </a:xfrm>
            <a:prstGeom prst="line">
              <a:avLst/>
            </a:prstGeom>
            <a:ln w="793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FD7A4D-0F09-4F76-A32C-0593CB93C123}"/>
                </a:ext>
              </a:extLst>
            </p:cNvPr>
            <p:cNvSpPr txBox="1"/>
            <p:nvPr/>
          </p:nvSpPr>
          <p:spPr>
            <a:xfrm>
              <a:off x="8646939" y="2670731"/>
              <a:ext cx="12281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l-GR" b="1" dirty="0">
                  <a:latin typeface="Calibri" panose="020F0502020204030204" pitchFamily="34" charset="0"/>
                  <a:cs typeface="Calibri" panose="020F0502020204030204" pitchFamily="34" charset="0"/>
                </a:rPr>
                <a:t>μ</a:t>
              </a: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082B23-590C-47D6-9A81-D61E059FDD33}"/>
              </a:ext>
            </a:extLst>
          </p:cNvPr>
          <p:cNvGrpSpPr/>
          <p:nvPr/>
        </p:nvGrpSpPr>
        <p:grpSpPr>
          <a:xfrm>
            <a:off x="7823354" y="3541261"/>
            <a:ext cx="4322561" cy="3214859"/>
            <a:chOff x="5997579" y="2887779"/>
            <a:chExt cx="4319992" cy="32129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1047E7-94FB-458A-9AF8-1BB7268A1C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33"/>
            <a:stretch/>
          </p:blipFill>
          <p:spPr>
            <a:xfrm>
              <a:off x="5997579" y="2887779"/>
              <a:ext cx="4319992" cy="3212948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C17615D-9464-4A78-9413-0E263BE27721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721723"/>
              <a:ext cx="915078" cy="0"/>
            </a:xfrm>
            <a:prstGeom prst="line">
              <a:avLst/>
            </a:prstGeom>
            <a:ln w="793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5603C3F-AB3E-4AFD-8410-859681CEC217}"/>
                </a:ext>
              </a:extLst>
            </p:cNvPr>
            <p:cNvSpPr txBox="1"/>
            <p:nvPr/>
          </p:nvSpPr>
          <p:spPr>
            <a:xfrm>
              <a:off x="6150694" y="5731395"/>
              <a:ext cx="12281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10 </a:t>
              </a:r>
              <a:r>
                <a:rPr lang="el-GR" b="1" dirty="0">
                  <a:latin typeface="Calibri" panose="020F0502020204030204" pitchFamily="34" charset="0"/>
                  <a:cs typeface="Calibri" panose="020F0502020204030204" pitchFamily="34" charset="0"/>
                </a:rPr>
                <a:t>μ</a:t>
              </a: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9F5B85A-5957-441E-9F80-EF4151662080}"/>
              </a:ext>
            </a:extLst>
          </p:cNvPr>
          <p:cNvSpPr txBox="1"/>
          <p:nvPr/>
        </p:nvSpPr>
        <p:spPr>
          <a:xfrm>
            <a:off x="9870196" y="4318165"/>
            <a:ext cx="809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Zrn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493B01-2F97-436C-A2BE-C547B3E0B877}"/>
              </a:ext>
            </a:extLst>
          </p:cNvPr>
          <p:cNvSpPr txBox="1"/>
          <p:nvPr/>
        </p:nvSpPr>
        <p:spPr>
          <a:xfrm>
            <a:off x="4987132" y="4074629"/>
            <a:ext cx="809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Zrn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54A0B6-88C0-4ECA-BC76-D1F6C2C2CC1D}"/>
              </a:ext>
            </a:extLst>
          </p:cNvPr>
          <p:cNvSpPr txBox="1"/>
          <p:nvPr/>
        </p:nvSpPr>
        <p:spPr>
          <a:xfrm>
            <a:off x="3373149" y="4051325"/>
            <a:ext cx="809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E4F083A-8010-4791-87AD-0EB61CA0ADEE}"/>
              </a:ext>
            </a:extLst>
          </p:cNvPr>
          <p:cNvSpPr txBox="1"/>
          <p:nvPr/>
        </p:nvSpPr>
        <p:spPr>
          <a:xfrm>
            <a:off x="7914146" y="5246479"/>
            <a:ext cx="809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17590A-BA3D-435C-B70E-08040B07DDE7}"/>
              </a:ext>
            </a:extLst>
          </p:cNvPr>
          <p:cNvSpPr txBox="1"/>
          <p:nvPr/>
        </p:nvSpPr>
        <p:spPr>
          <a:xfrm>
            <a:off x="10274964" y="3589660"/>
            <a:ext cx="809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Cpx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3CCDF5-8C6D-4B28-A4F6-3043E47D8571}"/>
              </a:ext>
            </a:extLst>
          </p:cNvPr>
          <p:cNvGrpSpPr/>
          <p:nvPr/>
        </p:nvGrpSpPr>
        <p:grpSpPr>
          <a:xfrm>
            <a:off x="3107135" y="30459"/>
            <a:ext cx="4569532" cy="3398541"/>
            <a:chOff x="3107135" y="30459"/>
            <a:chExt cx="4569532" cy="339854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0BF1CEB-1B43-4819-B481-4166121F5B48}"/>
                </a:ext>
              </a:extLst>
            </p:cNvPr>
            <p:cNvGrpSpPr/>
            <p:nvPr/>
          </p:nvGrpSpPr>
          <p:grpSpPr>
            <a:xfrm>
              <a:off x="3107135" y="30459"/>
              <a:ext cx="4569532" cy="3398541"/>
              <a:chOff x="2673515" y="2579930"/>
              <a:chExt cx="4319992" cy="321294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9CB6B95-CC7F-4BC7-9259-2392807441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033"/>
              <a:stretch/>
            </p:blipFill>
            <p:spPr>
              <a:xfrm>
                <a:off x="2673515" y="2579930"/>
                <a:ext cx="4319992" cy="3212948"/>
              </a:xfrm>
              <a:prstGeom prst="rect">
                <a:avLst/>
              </a:prstGeom>
            </p:spPr>
          </p:pic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D0D98BA-626F-44CD-A47D-361263946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04604" y="5394058"/>
                <a:ext cx="815674" cy="0"/>
              </a:xfrm>
              <a:prstGeom prst="line">
                <a:avLst/>
              </a:prstGeom>
              <a:ln w="793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D313A78-49A4-4016-BC0D-16FA022D3E11}"/>
                  </a:ext>
                </a:extLst>
              </p:cNvPr>
              <p:cNvSpPr txBox="1"/>
              <p:nvPr/>
            </p:nvSpPr>
            <p:spPr>
              <a:xfrm>
                <a:off x="2804604" y="5414414"/>
                <a:ext cx="12281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μ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4525D47-0877-423C-8E33-EDB8E9D39A0E}"/>
                </a:ext>
              </a:extLst>
            </p:cNvPr>
            <p:cNvSpPr txBox="1"/>
            <p:nvPr/>
          </p:nvSpPr>
          <p:spPr>
            <a:xfrm>
              <a:off x="4741028" y="752745"/>
              <a:ext cx="8095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Zrn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BFBC05-E8A0-4104-BABA-E9E67B3E0FC4}"/>
                </a:ext>
              </a:extLst>
            </p:cNvPr>
            <p:cNvSpPr txBox="1"/>
            <p:nvPr/>
          </p:nvSpPr>
          <p:spPr>
            <a:xfrm>
              <a:off x="6299010" y="521912"/>
              <a:ext cx="8095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An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C8803B7-2DB4-488C-B074-5DE193DBFCC4}"/>
                </a:ext>
              </a:extLst>
            </p:cNvPr>
            <p:cNvSpPr txBox="1"/>
            <p:nvPr/>
          </p:nvSpPr>
          <p:spPr>
            <a:xfrm>
              <a:off x="6299009" y="2762303"/>
              <a:ext cx="8095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Cpx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413332C-F72B-4E14-AA5D-55DB81E60A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3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9"/>
    </mc:Choice>
    <mc:Fallback xmlns="">
      <p:transition spd="slow" advTm="19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3DB11C77-8C83-4CA8-AE43-808303CC0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185" y="2212801"/>
            <a:ext cx="1853713" cy="234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dirty="0">
                <a:latin typeface="Arial" panose="020B0604020202020204" pitchFamily="34" charset="0"/>
              </a:rPr>
              <a:t>  </a:t>
            </a:r>
            <a:r>
              <a:rPr lang="en-US" altLang="en-US" sz="9075" dirty="0">
                <a:latin typeface="Arial" panose="020B0604020202020204" pitchFamily="34" charset="0"/>
              </a:rPr>
              <a:t>     </a:t>
            </a:r>
            <a:br>
              <a:rPr lang="en-US" altLang="en-US" sz="1350" dirty="0">
                <a:latin typeface="Arial" panose="020B0604020202020204" pitchFamily="34" charset="0"/>
              </a:rPr>
            </a:br>
            <a:endParaRPr lang="en-US" altLang="en-US" sz="1350" dirty="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altLang="en-US" sz="600" dirty="0"/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sz="1350" dirty="0">
                <a:latin typeface="Arial" panose="020B0604020202020204" pitchFamily="34" charset="0"/>
              </a:rPr>
            </a:br>
            <a:endParaRPr lang="en-US" altLang="en-US" sz="1350" dirty="0">
              <a:latin typeface="Arial" panose="020B0604020202020204" pitchFamily="34" charset="0"/>
            </a:endParaRPr>
          </a:p>
        </p:txBody>
      </p:sp>
      <p:pic>
        <p:nvPicPr>
          <p:cNvPr id="1028" name="Picture 4" descr="https://lh4.googleusercontent.com/aohbn5FiPqHxHaJRnHcXnIidwBAYowP6biBzb9GpLZ8nMYpj2pGvSAxLmlf5X9oQMpZ6qE-x__qX2t0BiO9-BUOGAV59TUPjzVwVg0M9hPfV2l9M3PdnW27hVZDFTp6aG_JUGhQGaSA">
            <a:extLst>
              <a:ext uri="{FF2B5EF4-FFF2-40B4-BE49-F238E27FC236}">
                <a16:creationId xmlns:a16="http://schemas.microsoft.com/office/drawing/2014/main" id="{4E70CABC-5AF1-4303-B2FA-B609081E8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45"/>
          <a:stretch/>
        </p:blipFill>
        <p:spPr bwMode="auto">
          <a:xfrm>
            <a:off x="7323279" y="218194"/>
            <a:ext cx="4018882" cy="2578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5A57D3-BAEA-4863-8052-78B6F1B12A4A}"/>
              </a:ext>
            </a:extLst>
          </p:cNvPr>
          <p:cNvGrpSpPr/>
          <p:nvPr/>
        </p:nvGrpSpPr>
        <p:grpSpPr>
          <a:xfrm>
            <a:off x="173094" y="2197311"/>
            <a:ext cx="5007497" cy="4365474"/>
            <a:chOff x="400051" y="1553410"/>
            <a:chExt cx="4600574" cy="3942508"/>
          </a:xfrm>
        </p:grpSpPr>
        <p:pic>
          <p:nvPicPr>
            <p:cNvPr id="1030" name="Picture 6" descr="Image result for zoned zircon">
              <a:extLst>
                <a:ext uri="{FF2B5EF4-FFF2-40B4-BE49-F238E27FC236}">
                  <a16:creationId xmlns:a16="http://schemas.microsoft.com/office/drawing/2014/main" id="{B866DEF8-8E1E-46BE-9B6B-64E82DF04A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44"/>
            <a:stretch/>
          </p:blipFill>
          <p:spPr bwMode="auto">
            <a:xfrm>
              <a:off x="400051" y="1553410"/>
              <a:ext cx="4600574" cy="3942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711D83-6435-45C2-A8EB-64E4E32B94D7}"/>
                </a:ext>
              </a:extLst>
            </p:cNvPr>
            <p:cNvSpPr txBox="1"/>
            <p:nvPr/>
          </p:nvSpPr>
          <p:spPr>
            <a:xfrm>
              <a:off x="723900" y="4725048"/>
              <a:ext cx="609600" cy="583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EC255DE-F2C2-42D4-A3F9-B1A1A5257FC8}"/>
                </a:ext>
              </a:extLst>
            </p:cNvPr>
            <p:cNvCxnSpPr/>
            <p:nvPr/>
          </p:nvCxnSpPr>
          <p:spPr>
            <a:xfrm flipV="1">
              <a:off x="1190625" y="4314825"/>
              <a:ext cx="495300" cy="5048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CEDF7E4-9E26-4786-B967-708CE483C1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0486" y="2094675"/>
              <a:ext cx="681244" cy="39093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2F35BA-3FDB-43D3-999D-2B1F39F402D2}"/>
                </a:ext>
              </a:extLst>
            </p:cNvPr>
            <p:cNvSpPr txBox="1"/>
            <p:nvPr/>
          </p:nvSpPr>
          <p:spPr>
            <a:xfrm>
              <a:off x="2709240" y="2312339"/>
              <a:ext cx="950430" cy="583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Pb</a:t>
              </a:r>
              <a:endParaRPr lang="en-US" sz="27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1DCD981-C4B9-471E-88EB-86A3D9C4C27F}"/>
                </a:ext>
              </a:extLst>
            </p:cNvPr>
            <p:cNvCxnSpPr/>
            <p:nvPr/>
          </p:nvCxnSpPr>
          <p:spPr>
            <a:xfrm>
              <a:off x="3346173" y="2135640"/>
              <a:ext cx="725557" cy="33316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C214E08-43BD-4388-AFBC-4F268E86EB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8136" y="1971962"/>
              <a:ext cx="92972" cy="7508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5215BB4-0B3E-455D-A239-DB751B334D50}"/>
              </a:ext>
            </a:extLst>
          </p:cNvPr>
          <p:cNvSpPr txBox="1"/>
          <p:nvPr/>
        </p:nvSpPr>
        <p:spPr>
          <a:xfrm>
            <a:off x="173094" y="423003"/>
            <a:ext cx="7588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U-Pb Decay: How it Works</a:t>
            </a:r>
          </a:p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Scenario 1</a:t>
            </a:r>
          </a:p>
        </p:txBody>
      </p:sp>
      <p:pic>
        <p:nvPicPr>
          <p:cNvPr id="26" name="Picture 2" descr="https://lh3.googleusercontent.com/tZyQ5kDo1VU-Yez9Ao6jkdpoBUz17wWnMn85x-2zLrXUDco5BTwu9TnRGSClHq26a30ag9XujnveC2B2JSm-_JyTHfotopQAdHfe8I9JYBA6zg8KC7WDnGLI00t6fUrNaHXLE_fZSOE">
            <a:extLst>
              <a:ext uri="{FF2B5EF4-FFF2-40B4-BE49-F238E27FC236}">
                <a16:creationId xmlns:a16="http://schemas.microsoft.com/office/drawing/2014/main" id="{98902348-D73B-414D-B3BD-4B0598D2E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403" y="3080979"/>
            <a:ext cx="5113281" cy="348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7B92E8-4EA1-4E40-945F-6F1224C82C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45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40"/>
    </mc:Choice>
    <mc:Fallback xmlns="">
      <p:transition spd="slow" advTm="22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3DB11C77-8C83-4CA8-AE43-808303CC0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185" y="2212801"/>
            <a:ext cx="1853713" cy="234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dirty="0">
                <a:latin typeface="Arial" panose="020B0604020202020204" pitchFamily="34" charset="0"/>
              </a:rPr>
              <a:t>  </a:t>
            </a:r>
            <a:r>
              <a:rPr lang="en-US" altLang="en-US" sz="9075" dirty="0">
                <a:latin typeface="Arial" panose="020B0604020202020204" pitchFamily="34" charset="0"/>
              </a:rPr>
              <a:t>     </a:t>
            </a:r>
            <a:br>
              <a:rPr lang="en-US" altLang="en-US" sz="1350" dirty="0">
                <a:latin typeface="Arial" panose="020B0604020202020204" pitchFamily="34" charset="0"/>
              </a:rPr>
            </a:br>
            <a:endParaRPr lang="en-US" altLang="en-US" sz="1350" dirty="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altLang="en-US" sz="600" dirty="0"/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sz="1350" dirty="0">
                <a:latin typeface="Arial" panose="020B0604020202020204" pitchFamily="34" charset="0"/>
              </a:rPr>
            </a:br>
            <a:endParaRPr lang="en-US" altLang="en-US" sz="1350" dirty="0">
              <a:latin typeface="Arial" panose="020B0604020202020204" pitchFamily="34" charset="0"/>
            </a:endParaRPr>
          </a:p>
        </p:txBody>
      </p:sp>
      <p:pic>
        <p:nvPicPr>
          <p:cNvPr id="1028" name="Picture 4" descr="https://lh4.googleusercontent.com/aohbn5FiPqHxHaJRnHcXnIidwBAYowP6biBzb9GpLZ8nMYpj2pGvSAxLmlf5X9oQMpZ6qE-x__qX2t0BiO9-BUOGAV59TUPjzVwVg0M9hPfV2l9M3PdnW27hVZDFTp6aG_JUGhQGaSA">
            <a:extLst>
              <a:ext uri="{FF2B5EF4-FFF2-40B4-BE49-F238E27FC236}">
                <a16:creationId xmlns:a16="http://schemas.microsoft.com/office/drawing/2014/main" id="{4E70CABC-5AF1-4303-B2FA-B609081E8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45"/>
          <a:stretch/>
        </p:blipFill>
        <p:spPr bwMode="auto">
          <a:xfrm>
            <a:off x="7329429" y="269974"/>
            <a:ext cx="4018882" cy="2578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5A57D3-BAEA-4863-8052-78B6F1B12A4A}"/>
              </a:ext>
            </a:extLst>
          </p:cNvPr>
          <p:cNvGrpSpPr/>
          <p:nvPr/>
        </p:nvGrpSpPr>
        <p:grpSpPr>
          <a:xfrm>
            <a:off x="173094" y="2197311"/>
            <a:ext cx="5007497" cy="4365474"/>
            <a:chOff x="400051" y="1553410"/>
            <a:chExt cx="4600574" cy="3942508"/>
          </a:xfrm>
        </p:grpSpPr>
        <p:pic>
          <p:nvPicPr>
            <p:cNvPr id="1030" name="Picture 6" descr="Image result for zoned zircon">
              <a:extLst>
                <a:ext uri="{FF2B5EF4-FFF2-40B4-BE49-F238E27FC236}">
                  <a16:creationId xmlns:a16="http://schemas.microsoft.com/office/drawing/2014/main" id="{B866DEF8-8E1E-46BE-9B6B-64E82DF04A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44"/>
            <a:stretch/>
          </p:blipFill>
          <p:spPr bwMode="auto">
            <a:xfrm>
              <a:off x="400051" y="1553410"/>
              <a:ext cx="4600574" cy="3942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711D83-6435-45C2-A8EB-64E4E32B94D7}"/>
                </a:ext>
              </a:extLst>
            </p:cNvPr>
            <p:cNvSpPr txBox="1"/>
            <p:nvPr/>
          </p:nvSpPr>
          <p:spPr>
            <a:xfrm>
              <a:off x="723900" y="4725048"/>
              <a:ext cx="609600" cy="582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solidFill>
                    <a:schemeClr val="bg1"/>
                  </a:solidFill>
                </a:rPr>
                <a:t>U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EC255DE-F2C2-42D4-A3F9-B1A1A5257FC8}"/>
                </a:ext>
              </a:extLst>
            </p:cNvPr>
            <p:cNvCxnSpPr/>
            <p:nvPr/>
          </p:nvCxnSpPr>
          <p:spPr>
            <a:xfrm flipV="1">
              <a:off x="1190625" y="4314825"/>
              <a:ext cx="495300" cy="50482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CEDF7E4-9E26-4786-B967-708CE483C1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0486" y="2094675"/>
              <a:ext cx="681244" cy="39093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2F35BA-3FDB-43D3-999D-2B1F39F402D2}"/>
                </a:ext>
              </a:extLst>
            </p:cNvPr>
            <p:cNvSpPr txBox="1"/>
            <p:nvPr/>
          </p:nvSpPr>
          <p:spPr>
            <a:xfrm>
              <a:off x="2687706" y="2233198"/>
              <a:ext cx="950430" cy="582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solidFill>
                    <a:schemeClr val="bg1"/>
                  </a:solidFill>
                </a:rPr>
                <a:t>Pb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1DCD981-C4B9-471E-88EB-86A3D9C4C27F}"/>
                </a:ext>
              </a:extLst>
            </p:cNvPr>
            <p:cNvCxnSpPr/>
            <p:nvPr/>
          </p:nvCxnSpPr>
          <p:spPr>
            <a:xfrm>
              <a:off x="3346173" y="2135640"/>
              <a:ext cx="725557" cy="33316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C214E08-43BD-4388-AFBC-4F268E86EB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8136" y="1971962"/>
              <a:ext cx="92972" cy="7508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5215BB4-0B3E-455D-A239-DB751B334D50}"/>
              </a:ext>
            </a:extLst>
          </p:cNvPr>
          <p:cNvSpPr txBox="1"/>
          <p:nvPr/>
        </p:nvSpPr>
        <p:spPr>
          <a:xfrm>
            <a:off x="209099" y="339053"/>
            <a:ext cx="7588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U-Pb Decay: How it Works</a:t>
            </a:r>
          </a:p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Scenario 2</a:t>
            </a:r>
          </a:p>
        </p:txBody>
      </p:sp>
      <p:pic>
        <p:nvPicPr>
          <p:cNvPr id="26" name="Picture 2" descr="https://lh3.googleusercontent.com/tZyQ5kDo1VU-Yez9Ao6jkdpoBUz17wWnMn85x-2zLrXUDco5BTwu9TnRGSClHq26a30ag9XujnveC2B2JSm-_JyTHfotopQAdHfe8I9JYBA6zg8KC7WDnGLI00t6fUrNaHXLE_fZSOE">
            <a:extLst>
              <a:ext uri="{FF2B5EF4-FFF2-40B4-BE49-F238E27FC236}">
                <a16:creationId xmlns:a16="http://schemas.microsoft.com/office/drawing/2014/main" id="{98902348-D73B-414D-B3BD-4B0598D2E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403" y="3080979"/>
            <a:ext cx="5113281" cy="348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F44901C-2E2A-4E51-A67D-23EB2BCD434D}"/>
              </a:ext>
            </a:extLst>
          </p:cNvPr>
          <p:cNvGrpSpPr/>
          <p:nvPr/>
        </p:nvGrpSpPr>
        <p:grpSpPr>
          <a:xfrm>
            <a:off x="178509" y="2197311"/>
            <a:ext cx="5002082" cy="4360753"/>
            <a:chOff x="244441" y="2258668"/>
            <a:chExt cx="3941486" cy="3436139"/>
          </a:xfrm>
        </p:grpSpPr>
        <p:pic>
          <p:nvPicPr>
            <p:cNvPr id="15" name="Picture 6" descr="Image result for zoned zircon">
              <a:extLst>
                <a:ext uri="{FF2B5EF4-FFF2-40B4-BE49-F238E27FC236}">
                  <a16:creationId xmlns:a16="http://schemas.microsoft.com/office/drawing/2014/main" id="{EACA2734-479A-43AA-A35D-242006EC35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44"/>
            <a:stretch/>
          </p:blipFill>
          <p:spPr bwMode="auto">
            <a:xfrm>
              <a:off x="244441" y="2258668"/>
              <a:ext cx="3941486" cy="3436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6C02F1-4085-480D-A1D6-333732548AC6}"/>
                </a:ext>
              </a:extLst>
            </p:cNvPr>
            <p:cNvSpPr txBox="1"/>
            <p:nvPr/>
          </p:nvSpPr>
          <p:spPr>
            <a:xfrm>
              <a:off x="521895" y="5022946"/>
              <a:ext cx="522267" cy="460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7AFE84B-2F15-4F76-A31E-5C03FD1A765A}"/>
                </a:ext>
              </a:extLst>
            </p:cNvPr>
            <p:cNvCxnSpPr/>
            <p:nvPr/>
          </p:nvCxnSpPr>
          <p:spPr>
            <a:xfrm flipV="1">
              <a:off x="921756" y="4665412"/>
              <a:ext cx="424342" cy="4399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603E9E2-674F-403E-9CA2-877CE6DD71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6460" y="2730414"/>
              <a:ext cx="583648" cy="3407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7125BBF-1F83-490C-B199-63D6893ED99D}"/>
                </a:ext>
              </a:extLst>
            </p:cNvPr>
            <p:cNvSpPr txBox="1"/>
            <p:nvPr/>
          </p:nvSpPr>
          <p:spPr>
            <a:xfrm>
              <a:off x="1930294" y="3031256"/>
              <a:ext cx="2174146" cy="460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Pb escapes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C83CEC-06D7-4CAC-8314-054A127F29D1}"/>
              </a:ext>
            </a:extLst>
          </p:cNvPr>
          <p:cNvGrpSpPr/>
          <p:nvPr/>
        </p:nvGrpSpPr>
        <p:grpSpPr>
          <a:xfrm>
            <a:off x="6102323" y="3080979"/>
            <a:ext cx="5245988" cy="3507047"/>
            <a:chOff x="4572000" y="2975478"/>
            <a:chExt cx="4318954" cy="2852330"/>
          </a:xfrm>
        </p:grpSpPr>
        <p:pic>
          <p:nvPicPr>
            <p:cNvPr id="24" name="Picture 6" descr="https://lh5.googleusercontent.com/OD9A2eH10fCqeGc-ncEMRrPsYVYC9az4FHd6PwITlg5QRzyotSK3XNXUzE8zYLuAV20DrhE0t9379acULlTCroU-n0-b451ji8LzNyOK6ElY3UZbK--e2AGjRYVCZqkn8h3ao24TvuM">
              <a:extLst>
                <a:ext uri="{FF2B5EF4-FFF2-40B4-BE49-F238E27FC236}">
                  <a16:creationId xmlns:a16="http://schemas.microsoft.com/office/drawing/2014/main" id="{702CD9D8-037B-45AD-A497-28828C292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975478"/>
              <a:ext cx="4318954" cy="2852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4F6EB50-B0F8-4430-B0FD-211F26155464}"/>
                </a:ext>
              </a:extLst>
            </p:cNvPr>
            <p:cNvSpPr/>
            <p:nvPr/>
          </p:nvSpPr>
          <p:spPr>
            <a:xfrm>
              <a:off x="5637129" y="4665411"/>
              <a:ext cx="163996" cy="1681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AC90AE-B21D-4411-BAE0-645C8B18D1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11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8"/>
    </mc:Choice>
    <mc:Fallback xmlns="">
      <p:transition spd="slow" advTm="10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8766733-57A2-4F3D-8CF8-8BBAF7AACC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22" y="1822573"/>
            <a:ext cx="5220841" cy="445232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7881031-14A5-40DA-99E7-BD8B10039FE1}"/>
              </a:ext>
            </a:extLst>
          </p:cNvPr>
          <p:cNvGrpSpPr/>
          <p:nvPr/>
        </p:nvGrpSpPr>
        <p:grpSpPr>
          <a:xfrm>
            <a:off x="616180" y="1822573"/>
            <a:ext cx="5220841" cy="4487405"/>
            <a:chOff x="326571" y="2936618"/>
            <a:chExt cx="4058017" cy="358081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2A85AA5-A9A8-46AE-B394-46A94A7BEA8D}"/>
                </a:ext>
              </a:extLst>
            </p:cNvPr>
            <p:cNvGrpSpPr/>
            <p:nvPr/>
          </p:nvGrpSpPr>
          <p:grpSpPr>
            <a:xfrm>
              <a:off x="326571" y="2936618"/>
              <a:ext cx="4058017" cy="3580814"/>
              <a:chOff x="1045438" y="2275106"/>
              <a:chExt cx="3241226" cy="308843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6325A75-B0DE-4651-8E49-5427B18A32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10" t="4358" r="10595" b="9772"/>
              <a:stretch/>
            </p:blipFill>
            <p:spPr>
              <a:xfrm>
                <a:off x="1045438" y="2275106"/>
                <a:ext cx="3241226" cy="3088432"/>
              </a:xfrm>
              <a:prstGeom prst="rect">
                <a:avLst/>
              </a:prstGeom>
            </p:spPr>
          </p:pic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2D10A9F-61C2-40F8-BB1E-22162925C4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2439" y="4970138"/>
                <a:ext cx="269113" cy="0"/>
              </a:xfrm>
              <a:prstGeom prst="line">
                <a:avLst/>
              </a:prstGeom>
              <a:ln w="730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15E24A-A949-45F5-9569-762C3E8455B5}"/>
                  </a:ext>
                </a:extLst>
              </p:cNvPr>
              <p:cNvSpPr txBox="1"/>
              <p:nvPr/>
            </p:nvSpPr>
            <p:spPr>
              <a:xfrm>
                <a:off x="1045438" y="5035669"/>
                <a:ext cx="990600" cy="317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 </a:t>
                </a:r>
                <a:r>
                  <a:rPr lang="el-G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μ</a:t>
                </a:r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523FE6-9DA7-442B-B0E5-38D06392A550}"/>
                  </a:ext>
                </a:extLst>
              </p:cNvPr>
              <p:cNvSpPr txBox="1"/>
              <p:nvPr/>
            </p:nvSpPr>
            <p:spPr>
              <a:xfrm>
                <a:off x="2357772" y="3517987"/>
                <a:ext cx="681228" cy="331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Zrn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7CEFD7-206F-48B9-B3CD-DC92C4B497AA}"/>
                  </a:ext>
                </a:extLst>
              </p:cNvPr>
              <p:cNvSpPr txBox="1"/>
              <p:nvPr/>
            </p:nvSpPr>
            <p:spPr>
              <a:xfrm>
                <a:off x="3239627" y="3987072"/>
                <a:ext cx="681228" cy="331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39C123-4DB5-4E3C-9BC2-795246C0D90A}"/>
                  </a:ext>
                </a:extLst>
              </p:cNvPr>
              <p:cNvSpPr txBox="1"/>
              <p:nvPr/>
            </p:nvSpPr>
            <p:spPr>
              <a:xfrm>
                <a:off x="3133148" y="2479710"/>
                <a:ext cx="681228" cy="306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Opx</a:t>
                </a:r>
              </a:p>
            </p:txBody>
          </p:sp>
        </p:grpSp>
        <p:pic>
          <p:nvPicPr>
            <p:cNvPr id="16" name="Picture 15" descr="A picture containing bird&#10;&#10;Description automatically generated">
              <a:extLst>
                <a:ext uri="{FF2B5EF4-FFF2-40B4-BE49-F238E27FC236}">
                  <a16:creationId xmlns:a16="http://schemas.microsoft.com/office/drawing/2014/main" id="{498C093F-F99D-4D06-84F5-D4E11BD9D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13" t="23601" r="32853" b="26506"/>
            <a:stretch/>
          </p:blipFill>
          <p:spPr>
            <a:xfrm>
              <a:off x="2769325" y="2974742"/>
              <a:ext cx="1595536" cy="172428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0B214EF-5C1D-41DB-BBD7-95962EBFA3E3}"/>
                </a:ext>
              </a:extLst>
            </p:cNvPr>
            <p:cNvSpPr/>
            <p:nvPr/>
          </p:nvSpPr>
          <p:spPr>
            <a:xfrm>
              <a:off x="2759995" y="2964610"/>
              <a:ext cx="1595535" cy="1724289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A5C9ABF-7C82-4F6E-BED9-F8CED85B225A}"/>
                </a:ext>
              </a:extLst>
            </p:cNvPr>
            <p:cNvSpPr/>
            <p:nvPr/>
          </p:nvSpPr>
          <p:spPr>
            <a:xfrm>
              <a:off x="1762808" y="4273420"/>
              <a:ext cx="852898" cy="950239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787C2AC-D529-4EE1-804C-34A544230D62}"/>
              </a:ext>
            </a:extLst>
          </p:cNvPr>
          <p:cNvSpPr txBox="1"/>
          <p:nvPr/>
        </p:nvSpPr>
        <p:spPr>
          <a:xfrm>
            <a:off x="662301" y="129318"/>
            <a:ext cx="51285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Age of Crystallization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8226BC-FDD0-4A78-904A-B13009B64A2E}"/>
              </a:ext>
            </a:extLst>
          </p:cNvPr>
          <p:cNvSpPr txBox="1"/>
          <p:nvPr/>
        </p:nvSpPr>
        <p:spPr>
          <a:xfrm>
            <a:off x="7065442" y="129318"/>
            <a:ext cx="3689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Records time of Impact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2577BA-6E3E-43D4-8055-0D9B17B5B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0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13"/>
    </mc:Choice>
    <mc:Fallback xmlns="">
      <p:transition spd="slow" advTm="33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622DCA-1B99-4EEF-A8D6-FC9B928D3CAA}"/>
              </a:ext>
            </a:extLst>
          </p:cNvPr>
          <p:cNvSpPr txBox="1"/>
          <p:nvPr/>
        </p:nvSpPr>
        <p:spPr>
          <a:xfrm>
            <a:off x="1039091" y="2505670"/>
            <a:ext cx="10113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Acknowledgments and Thanks!</a:t>
            </a:r>
          </a:p>
        </p:txBody>
      </p:sp>
      <p:pic>
        <p:nvPicPr>
          <p:cNvPr id="4" name="Picture 2" descr="https://lh4.googleusercontent.com/WpBs5gl19aiw1-oYf-wNwLZ-dZ1PJp02VClXyJSvmyxejZwMFC5UGjYXnyK7RjborD6xlSuMtMh2IjTfv34PpU1qevaIp7u4gy7f-PlpSzGOpKP5eLGTfRmvWAREK6neC6GIwqC1arFgcjk9kA">
            <a:extLst>
              <a:ext uri="{FF2B5EF4-FFF2-40B4-BE49-F238E27FC236}">
                <a16:creationId xmlns:a16="http://schemas.microsoft.com/office/drawing/2014/main" id="{EBF00543-8692-4AF3-9D9E-57C5846E0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999" y="5484804"/>
            <a:ext cx="1270001" cy="130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ransparent school of earth and space exploration logo">
            <a:extLst>
              <a:ext uri="{FF2B5EF4-FFF2-40B4-BE49-F238E27FC236}">
                <a16:creationId xmlns:a16="http://schemas.microsoft.com/office/drawing/2014/main" id="{8F53053F-AB65-4DAB-B970-63647E8C6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05" y="5357191"/>
            <a:ext cx="4533834" cy="143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E7C416-D619-4139-B8B8-51456817B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1"/>
    </mc:Choice>
    <mc:Fallback xmlns="">
      <p:transition spd="slow" advTm="2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F4ED58-BEA6-4A58-9DE7-9AFE89CCA032}"/>
              </a:ext>
            </a:extLst>
          </p:cNvPr>
          <p:cNvSpPr/>
          <p:nvPr/>
        </p:nvSpPr>
        <p:spPr>
          <a:xfrm>
            <a:off x="190248" y="230595"/>
            <a:ext cx="6312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do we start?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89736C-3CF1-4225-B52E-7DAEAB22E80C}"/>
              </a:ext>
            </a:extLst>
          </p:cNvPr>
          <p:cNvGrpSpPr/>
          <p:nvPr/>
        </p:nvGrpSpPr>
        <p:grpSpPr>
          <a:xfrm>
            <a:off x="5820472" y="2770466"/>
            <a:ext cx="2843799" cy="2938428"/>
            <a:chOff x="4456112" y="1407503"/>
            <a:chExt cx="2903171" cy="2952751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0AE502A5-0C3A-4867-A8BA-E2F5B6D40E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32" t="18943" r="27656" b="31430"/>
            <a:stretch/>
          </p:blipFill>
          <p:spPr bwMode="auto">
            <a:xfrm>
              <a:off x="4456112" y="1407503"/>
              <a:ext cx="2903171" cy="2952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2D18C7-DBDF-4820-A357-24FDF10F3FDA}"/>
                </a:ext>
              </a:extLst>
            </p:cNvPr>
            <p:cNvSpPr/>
            <p:nvPr/>
          </p:nvSpPr>
          <p:spPr>
            <a:xfrm>
              <a:off x="4456112" y="1407503"/>
              <a:ext cx="2903171" cy="2952751"/>
            </a:xfrm>
            <a:prstGeom prst="rect">
              <a:avLst/>
            </a:prstGeom>
            <a:noFill/>
            <a:ln w="476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8" name="Picture 7" descr="A picture containing sitting, table, black, dark&#10;&#10;Description automatically generated">
            <a:extLst>
              <a:ext uri="{FF2B5EF4-FFF2-40B4-BE49-F238E27FC236}">
                <a16:creationId xmlns:a16="http://schemas.microsoft.com/office/drawing/2014/main" id="{1B337B9B-8F20-41FE-A79B-9296EB1E7A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0"/>
          <a:stretch/>
        </p:blipFill>
        <p:spPr>
          <a:xfrm>
            <a:off x="190248" y="1803363"/>
            <a:ext cx="4867527" cy="361011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D2E3E31-3A94-46D9-8A0C-CCF6750649D7}"/>
              </a:ext>
            </a:extLst>
          </p:cNvPr>
          <p:cNvSpPr/>
          <p:nvPr/>
        </p:nvSpPr>
        <p:spPr>
          <a:xfrm>
            <a:off x="2209322" y="4371150"/>
            <a:ext cx="259058" cy="320040"/>
          </a:xfrm>
          <a:prstGeom prst="rect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1BE8AE-1EE7-431E-825C-32993E43FD8B}"/>
              </a:ext>
            </a:extLst>
          </p:cNvPr>
          <p:cNvCxnSpPr>
            <a:cxnSpLocks/>
          </p:cNvCxnSpPr>
          <p:nvPr/>
        </p:nvCxnSpPr>
        <p:spPr>
          <a:xfrm flipV="1">
            <a:off x="2468380" y="2770466"/>
            <a:ext cx="3352092" cy="1600684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9E51EA-6C76-400E-90DB-2ECD47CBF7BA}"/>
              </a:ext>
            </a:extLst>
          </p:cNvPr>
          <p:cNvCxnSpPr>
            <a:cxnSpLocks/>
          </p:cNvCxnSpPr>
          <p:nvPr/>
        </p:nvCxnSpPr>
        <p:spPr>
          <a:xfrm>
            <a:off x="2468379" y="4691190"/>
            <a:ext cx="3352093" cy="1007543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B35EB33-74EC-4E7D-8DAE-4F40267D9F9C}"/>
              </a:ext>
            </a:extLst>
          </p:cNvPr>
          <p:cNvSpPr txBox="1"/>
          <p:nvPr/>
        </p:nvSpPr>
        <p:spPr>
          <a:xfrm>
            <a:off x="5923721" y="2302349"/>
            <a:ext cx="233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Jack Hills, W. Aust.</a:t>
            </a:r>
          </a:p>
        </p:txBody>
      </p:sp>
      <p:pic>
        <p:nvPicPr>
          <p:cNvPr id="26" name="Picture 25" descr="A picture containing animal&#10;&#10;Description automatically generated">
            <a:extLst>
              <a:ext uri="{FF2B5EF4-FFF2-40B4-BE49-F238E27FC236}">
                <a16:creationId xmlns:a16="http://schemas.microsoft.com/office/drawing/2014/main" id="{1FE4AED2-A5F9-4E06-91A4-7100342C19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929" y="3043647"/>
            <a:ext cx="2843798" cy="236983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5059140-9327-460B-A019-951B7AB68F4F}"/>
              </a:ext>
            </a:extLst>
          </p:cNvPr>
          <p:cNvSpPr txBox="1"/>
          <p:nvPr/>
        </p:nvSpPr>
        <p:spPr>
          <a:xfrm>
            <a:off x="9172565" y="4964128"/>
            <a:ext cx="138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4.375 Ga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F73761-ABF8-4C77-8AA1-48508AEF1788}"/>
              </a:ext>
            </a:extLst>
          </p:cNvPr>
          <p:cNvSpPr/>
          <p:nvPr/>
        </p:nvSpPr>
        <p:spPr>
          <a:xfrm>
            <a:off x="657225" y="5172075"/>
            <a:ext cx="1048457" cy="5368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E56156-F5AF-459D-BFA2-7FAF5534C0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8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71"/>
    </mc:Choice>
    <mc:Fallback xmlns="">
      <p:transition spd="slow" advTm="72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 animBg="1"/>
      <p:bldP spid="24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88EC12-26D8-4B26-9885-E40EAF06E5E2}"/>
              </a:ext>
            </a:extLst>
          </p:cNvPr>
          <p:cNvSpPr/>
          <p:nvPr/>
        </p:nvSpPr>
        <p:spPr>
          <a:xfrm>
            <a:off x="247914" y="1130854"/>
            <a:ext cx="7689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Allende includes some of the oldest material in our solar system: CAIs and Chondrules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E13BE2-9D93-41DA-B408-C4E0484335FD}"/>
              </a:ext>
            </a:extLst>
          </p:cNvPr>
          <p:cNvSpPr/>
          <p:nvPr/>
        </p:nvSpPr>
        <p:spPr>
          <a:xfrm>
            <a:off x="247914" y="72796"/>
            <a:ext cx="97210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Context of Everything: Time Zero</a:t>
            </a:r>
          </a:p>
        </p:txBody>
      </p:sp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70A224F9-09FA-4DA2-90B9-9DC006845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312" y="2331183"/>
            <a:ext cx="4530878" cy="432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C6D491-45CE-49B1-8C51-34DF41D2E7AA}"/>
              </a:ext>
            </a:extLst>
          </p:cNvPr>
          <p:cNvSpPr/>
          <p:nvPr/>
        </p:nvSpPr>
        <p:spPr>
          <a:xfrm>
            <a:off x="7304888" y="1125045"/>
            <a:ext cx="4135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4,567,000,000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Years old</a:t>
            </a:r>
          </a:p>
        </p:txBody>
      </p:sp>
      <p:pic>
        <p:nvPicPr>
          <p:cNvPr id="6" name="Picture 5" descr="A picture containing cake, food, sitting, chocolate&#10;&#10;Description automatically generated">
            <a:extLst>
              <a:ext uri="{FF2B5EF4-FFF2-40B4-BE49-F238E27FC236}">
                <a16:creationId xmlns:a16="http://schemas.microsoft.com/office/drawing/2014/main" id="{F09F89ED-3B9E-42C9-A69B-FDBBB647B2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2" y="2331183"/>
            <a:ext cx="5717781" cy="429276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19D3ADA-9EF3-45D2-A936-7C5C88E79D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12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7"/>
    </mc:Choice>
    <mc:Fallback xmlns="">
      <p:transition spd="slow" advTm="55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lh4.googleusercontent.com/Xdghg70V-Btsy2yB5v8eQIf787IBrP7XztjN0g4otidkAiahZ1-s0APVaqDHuQO9h6e3mAGBjWBBWkflhRiQHvAeT7h-y1JxrXUXjFci_jbNZoR23lbS1Gtvn5kIKn5ztiNoA4w18_0">
            <a:extLst>
              <a:ext uri="{FF2B5EF4-FFF2-40B4-BE49-F238E27FC236}">
                <a16:creationId xmlns:a16="http://schemas.microsoft.com/office/drawing/2014/main" id="{DE2D31B0-C020-4916-9841-D13D4F9C7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0" t="20199" b="32166"/>
          <a:stretch/>
        </p:blipFill>
        <p:spPr bwMode="auto">
          <a:xfrm>
            <a:off x="6096000" y="1887643"/>
            <a:ext cx="2658151" cy="308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2F11B1-734B-4257-A98E-635E6A15EC20}"/>
              </a:ext>
            </a:extLst>
          </p:cNvPr>
          <p:cNvSpPr/>
          <p:nvPr/>
        </p:nvSpPr>
        <p:spPr>
          <a:xfrm>
            <a:off x="9282251" y="2108035"/>
            <a:ext cx="29244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Differentiation of crust at 4.51 Ga</a:t>
            </a:r>
          </a:p>
          <a:p>
            <a:b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255A3B6-EE10-4EF7-A5AB-F7CA929A1950}"/>
              </a:ext>
            </a:extLst>
          </p:cNvPr>
          <p:cNvCxnSpPr>
            <a:cxnSpLocks/>
          </p:cNvCxnSpPr>
          <p:nvPr/>
        </p:nvCxnSpPr>
        <p:spPr>
          <a:xfrm flipV="1">
            <a:off x="8455194" y="3301859"/>
            <a:ext cx="701506" cy="34481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E775FF5-EAB0-461D-A0C7-1784BCE8B043}"/>
              </a:ext>
            </a:extLst>
          </p:cNvPr>
          <p:cNvSpPr txBox="1"/>
          <p:nvPr/>
        </p:nvSpPr>
        <p:spPr>
          <a:xfrm>
            <a:off x="343764" y="245498"/>
            <a:ext cx="8812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Moon Forming Impact</a:t>
            </a:r>
          </a:p>
        </p:txBody>
      </p:sp>
      <p:pic>
        <p:nvPicPr>
          <p:cNvPr id="6" name="Picture 2" descr="https://lh4.googleusercontent.com/Xdghg70V-Btsy2yB5v8eQIf787IBrP7XztjN0g4otidkAiahZ1-s0APVaqDHuQO9h6e3mAGBjWBBWkflhRiQHvAeT7h-y1JxrXUXjFci_jbNZoR23lbS1Gtvn5kIKn5ztiNoA4w18_0">
            <a:extLst>
              <a:ext uri="{FF2B5EF4-FFF2-40B4-BE49-F238E27FC236}">
                <a16:creationId xmlns:a16="http://schemas.microsoft.com/office/drawing/2014/main" id="{A9C83636-ECD9-4E92-86D5-80F13B7CA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t="7394" r="74779" b="57509"/>
          <a:stretch/>
        </p:blipFill>
        <p:spPr bwMode="auto">
          <a:xfrm>
            <a:off x="647699" y="1535942"/>
            <a:ext cx="1695450" cy="21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lh4.googleusercontent.com/Xdghg70V-Btsy2yB5v8eQIf787IBrP7XztjN0g4otidkAiahZ1-s0APVaqDHuQO9h6e3mAGBjWBBWkflhRiQHvAeT7h-y1JxrXUXjFci_jbNZoR23lbS1Gtvn5kIKn5ztiNoA4w18_0">
            <a:extLst>
              <a:ext uri="{FF2B5EF4-FFF2-40B4-BE49-F238E27FC236}">
                <a16:creationId xmlns:a16="http://schemas.microsoft.com/office/drawing/2014/main" id="{0A837A2B-B6AE-438F-B5EB-D796A6C74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65245" r="77239" b="4479"/>
          <a:stretch/>
        </p:blipFill>
        <p:spPr bwMode="auto">
          <a:xfrm>
            <a:off x="809624" y="4519587"/>
            <a:ext cx="1371600" cy="199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lh4.googleusercontent.com/Xdghg70V-Btsy2yB5v8eQIf787IBrP7XztjN0g4otidkAiahZ1-s0APVaqDHuQO9h6e3mAGBjWBBWkflhRiQHvAeT7h-y1JxrXUXjFci_jbNZoR23lbS1Gtvn5kIKn5ztiNoA4w18_0">
            <a:extLst>
              <a:ext uri="{FF2B5EF4-FFF2-40B4-BE49-F238E27FC236}">
                <a16:creationId xmlns:a16="http://schemas.microsoft.com/office/drawing/2014/main" id="{50A2293C-67C1-4844-A7EF-A25D341F7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1" t="25658" r="37014" b="18033"/>
          <a:stretch/>
        </p:blipFill>
        <p:spPr bwMode="auto">
          <a:xfrm>
            <a:off x="3303997" y="2294561"/>
            <a:ext cx="2028825" cy="332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69C6AA-B030-4ACF-BCCC-B3AFF417F899}"/>
              </a:ext>
            </a:extLst>
          </p:cNvPr>
          <p:cNvCxnSpPr>
            <a:cxnSpLocks/>
          </p:cNvCxnSpPr>
          <p:nvPr/>
        </p:nvCxnSpPr>
        <p:spPr>
          <a:xfrm>
            <a:off x="4977890" y="3791054"/>
            <a:ext cx="1079334" cy="0"/>
          </a:xfrm>
          <a:prstGeom prst="straightConnector1">
            <a:avLst/>
          </a:prstGeom>
          <a:ln w="730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41CE995-3083-4A92-A543-A2607E258710}"/>
              </a:ext>
            </a:extLst>
          </p:cNvPr>
          <p:cNvCxnSpPr>
            <a:cxnSpLocks/>
          </p:cNvCxnSpPr>
          <p:nvPr/>
        </p:nvCxnSpPr>
        <p:spPr>
          <a:xfrm>
            <a:off x="2343149" y="3057629"/>
            <a:ext cx="960848" cy="24423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CBD57CA-7E82-4420-BD1A-EE6268C95B4B}"/>
              </a:ext>
            </a:extLst>
          </p:cNvPr>
          <p:cNvCxnSpPr>
            <a:cxnSpLocks/>
          </p:cNvCxnSpPr>
          <p:nvPr/>
        </p:nvCxnSpPr>
        <p:spPr>
          <a:xfrm flipV="1">
            <a:off x="2262186" y="4616952"/>
            <a:ext cx="1124529" cy="263736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25D00279-2165-438A-A574-006254EDDB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59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05"/>
    </mc:Choice>
    <mc:Fallback xmlns="">
      <p:transition spd="slow" advTm="70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lh5.googleusercontent.com/OEz7w1Gjjmd7igi4wN6S39MOEO5vveC-cN2jqwUfDd2x4uZRUZDI8fkNcEteqtlFQ3p9d0UHMlfbYeFm8mlzjennUo0vCU-BDDeVbB2s6Gj5E3vR0Usufim8-D6uASnuZPfmJszo4nA">
            <a:extLst>
              <a:ext uri="{FF2B5EF4-FFF2-40B4-BE49-F238E27FC236}">
                <a16:creationId xmlns:a16="http://schemas.microsoft.com/office/drawing/2014/main" id="{1C0BB8BD-8A5B-4919-85FB-35D2F2DA1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3" t="14391" r="13941" b="8783"/>
          <a:stretch/>
        </p:blipFill>
        <p:spPr bwMode="auto">
          <a:xfrm>
            <a:off x="-8600141" y="-1825296"/>
            <a:ext cx="4843364" cy="38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E67E4E-1B80-42D4-8DD9-E17125BB70CA}"/>
              </a:ext>
            </a:extLst>
          </p:cNvPr>
          <p:cNvSpPr/>
          <p:nvPr/>
        </p:nvSpPr>
        <p:spPr>
          <a:xfrm>
            <a:off x="285952" y="94073"/>
            <a:ext cx="80717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Timeline of Solar System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DA4098-54ED-4B36-8F34-69D62692245F}"/>
              </a:ext>
            </a:extLst>
          </p:cNvPr>
          <p:cNvSpPr/>
          <p:nvPr/>
        </p:nvSpPr>
        <p:spPr>
          <a:xfrm>
            <a:off x="1501401" y="-3017893"/>
            <a:ext cx="75454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Accretion of Vesta ~0.8 Ma after CAIs (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Desch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2018)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2986C7-1F83-4B90-9FA7-57FB47BC0E15}"/>
              </a:ext>
            </a:extLst>
          </p:cNvPr>
          <p:cNvSpPr txBox="1"/>
          <p:nvPr/>
        </p:nvSpPr>
        <p:spPr>
          <a:xfrm>
            <a:off x="413277" y="2087925"/>
            <a:ext cx="1286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0 Ma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6032DE-D8E8-4059-B1C0-97A26B5469D3}"/>
              </a:ext>
            </a:extLst>
          </p:cNvPr>
          <p:cNvCxnSpPr>
            <a:cxnSpLocks/>
          </p:cNvCxnSpPr>
          <p:nvPr/>
        </p:nvCxnSpPr>
        <p:spPr>
          <a:xfrm>
            <a:off x="1407022" y="2299764"/>
            <a:ext cx="9395425" cy="0"/>
          </a:xfrm>
          <a:prstGeom prst="line">
            <a:avLst/>
          </a:prstGeom>
          <a:solidFill>
            <a:srgbClr val="0070C0"/>
          </a:solidFill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B75A1B-E2FC-424A-A4EF-C3EB5BB995A0}"/>
              </a:ext>
            </a:extLst>
          </p:cNvPr>
          <p:cNvCxnSpPr/>
          <p:nvPr/>
        </p:nvCxnSpPr>
        <p:spPr>
          <a:xfrm flipV="1">
            <a:off x="2530388" y="2168390"/>
            <a:ext cx="0" cy="282139"/>
          </a:xfrm>
          <a:prstGeom prst="line">
            <a:avLst/>
          </a:prstGeom>
          <a:solidFill>
            <a:srgbClr val="0070C0"/>
          </a:solidFill>
          <a:ln w="1079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2735B2-2344-4B44-8BED-66CF339FBBF8}"/>
              </a:ext>
            </a:extLst>
          </p:cNvPr>
          <p:cNvCxnSpPr/>
          <p:nvPr/>
        </p:nvCxnSpPr>
        <p:spPr>
          <a:xfrm flipV="1">
            <a:off x="2945693" y="2168390"/>
            <a:ext cx="0" cy="282139"/>
          </a:xfrm>
          <a:prstGeom prst="line">
            <a:avLst/>
          </a:prstGeom>
          <a:ln w="1079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A665AF-A037-40F2-9275-42B94B074FD4}"/>
              </a:ext>
            </a:extLst>
          </p:cNvPr>
          <p:cNvCxnSpPr/>
          <p:nvPr/>
        </p:nvCxnSpPr>
        <p:spPr>
          <a:xfrm flipV="1">
            <a:off x="5342208" y="2168390"/>
            <a:ext cx="0" cy="282139"/>
          </a:xfrm>
          <a:prstGeom prst="line">
            <a:avLst/>
          </a:prstGeom>
          <a:solidFill>
            <a:srgbClr val="0070C0"/>
          </a:solidFill>
          <a:ln w="1079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131B5C-542A-486A-8403-693493CBAD08}"/>
              </a:ext>
            </a:extLst>
          </p:cNvPr>
          <p:cNvCxnSpPr/>
          <p:nvPr/>
        </p:nvCxnSpPr>
        <p:spPr>
          <a:xfrm flipV="1">
            <a:off x="5798362" y="2159684"/>
            <a:ext cx="0" cy="282139"/>
          </a:xfrm>
          <a:prstGeom prst="line">
            <a:avLst/>
          </a:prstGeom>
          <a:solidFill>
            <a:srgbClr val="0070C0"/>
          </a:solidFill>
          <a:ln w="1079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62E1D0-8931-40AF-9A63-68126697C655}"/>
              </a:ext>
            </a:extLst>
          </p:cNvPr>
          <p:cNvCxnSpPr/>
          <p:nvPr/>
        </p:nvCxnSpPr>
        <p:spPr>
          <a:xfrm flipV="1">
            <a:off x="6329408" y="2174523"/>
            <a:ext cx="0" cy="282139"/>
          </a:xfrm>
          <a:prstGeom prst="line">
            <a:avLst/>
          </a:prstGeom>
          <a:ln w="1079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B46474-72E0-48AF-B962-9C6646E0E17C}"/>
              </a:ext>
            </a:extLst>
          </p:cNvPr>
          <p:cNvCxnSpPr/>
          <p:nvPr/>
        </p:nvCxnSpPr>
        <p:spPr>
          <a:xfrm flipV="1">
            <a:off x="9971837" y="2168390"/>
            <a:ext cx="0" cy="282139"/>
          </a:xfrm>
          <a:prstGeom prst="line">
            <a:avLst/>
          </a:prstGeom>
          <a:ln w="1079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F36373C-8200-4AB6-B022-69C35EB21692}"/>
              </a:ext>
            </a:extLst>
          </p:cNvPr>
          <p:cNvSpPr txBox="1"/>
          <p:nvPr/>
        </p:nvSpPr>
        <p:spPr>
          <a:xfrm>
            <a:off x="1816373" y="1298449"/>
            <a:ext cx="1422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Ureilites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0.6 Ma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EF5945-D9AA-4BCF-8FA9-491AE6CD37D8}"/>
              </a:ext>
            </a:extLst>
          </p:cNvPr>
          <p:cNvSpPr txBox="1"/>
          <p:nvPr/>
        </p:nvSpPr>
        <p:spPr>
          <a:xfrm>
            <a:off x="2363586" y="2611145"/>
            <a:ext cx="1463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4 Vesta</a:t>
            </a:r>
          </a:p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0.8 Ma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0F3319-E943-4D50-9DF2-FAE82AFA4EE4}"/>
              </a:ext>
            </a:extLst>
          </p:cNvPr>
          <p:cNvSpPr txBox="1"/>
          <p:nvPr/>
        </p:nvSpPr>
        <p:spPr>
          <a:xfrm>
            <a:off x="4777939" y="2521064"/>
            <a:ext cx="1644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 &amp; LL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Chondrites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2.0-2.2 Ma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0B3BEA-C78C-43DB-A6E5-31CF79711AEF}"/>
              </a:ext>
            </a:extLst>
          </p:cNvPr>
          <p:cNvSpPr txBox="1"/>
          <p:nvPr/>
        </p:nvSpPr>
        <p:spPr>
          <a:xfrm>
            <a:off x="5468469" y="1340952"/>
            <a:ext cx="5408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Carbonaceous Chondrites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2.4-4.1 Ma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9D1B77-EA81-48EA-A02A-AA44B31D2B1B}"/>
              </a:ext>
            </a:extLst>
          </p:cNvPr>
          <p:cNvSpPr/>
          <p:nvPr/>
        </p:nvSpPr>
        <p:spPr>
          <a:xfrm>
            <a:off x="5342208" y="2248619"/>
            <a:ext cx="456152" cy="11653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75A9A2-87D0-43CD-8E2B-0B73968855CF}"/>
              </a:ext>
            </a:extLst>
          </p:cNvPr>
          <p:cNvSpPr/>
          <p:nvPr/>
        </p:nvSpPr>
        <p:spPr>
          <a:xfrm>
            <a:off x="6329405" y="2232792"/>
            <a:ext cx="3642429" cy="14106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ADD447-007F-4A80-BA9F-C273FE5B2DFA}"/>
              </a:ext>
            </a:extLst>
          </p:cNvPr>
          <p:cNvSpPr txBox="1"/>
          <p:nvPr/>
        </p:nvSpPr>
        <p:spPr>
          <a:xfrm>
            <a:off x="10877338" y="2139530"/>
            <a:ext cx="1156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4.5 Ma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8DAF9A1-CF9E-4063-8141-67BA3315C552}"/>
              </a:ext>
            </a:extLst>
          </p:cNvPr>
          <p:cNvGrpSpPr/>
          <p:nvPr/>
        </p:nvGrpSpPr>
        <p:grpSpPr>
          <a:xfrm>
            <a:off x="5161657" y="3656666"/>
            <a:ext cx="4381221" cy="2911290"/>
            <a:chOff x="9633545" y="11812283"/>
            <a:chExt cx="11172115" cy="742379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37FB709-4BDC-4C57-817A-1BE373D6F3DD}"/>
                </a:ext>
              </a:extLst>
            </p:cNvPr>
            <p:cNvGrpSpPr/>
            <p:nvPr/>
          </p:nvGrpSpPr>
          <p:grpSpPr>
            <a:xfrm>
              <a:off x="13472287" y="11812283"/>
              <a:ext cx="7333373" cy="7423794"/>
              <a:chOff x="5743034" y="1028558"/>
              <a:chExt cx="4183580" cy="423516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1A80297-1C1B-4AE4-940D-0E5CCFBA0471}"/>
                  </a:ext>
                </a:extLst>
              </p:cNvPr>
              <p:cNvSpPr/>
              <p:nvPr/>
            </p:nvSpPr>
            <p:spPr>
              <a:xfrm>
                <a:off x="5743034" y="1121129"/>
                <a:ext cx="4183580" cy="414259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4E5337F-8D78-4D20-8F0E-7793BB463488}"/>
                  </a:ext>
                </a:extLst>
              </p:cNvPr>
              <p:cNvSpPr/>
              <p:nvPr/>
            </p:nvSpPr>
            <p:spPr>
              <a:xfrm>
                <a:off x="5968459" y="1393273"/>
                <a:ext cx="3708873" cy="3672537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586B5F2-4407-4226-B315-0C39C5F3729E}"/>
                  </a:ext>
                </a:extLst>
              </p:cNvPr>
              <p:cNvSpPr/>
              <p:nvPr/>
            </p:nvSpPr>
            <p:spPr>
              <a:xfrm>
                <a:off x="7157409" y="2563481"/>
                <a:ext cx="1372186" cy="1358743"/>
              </a:xfrm>
              <a:prstGeom prst="ellipse">
                <a:avLst/>
              </a:prstGeom>
              <a:solidFill>
                <a:srgbClr val="F45157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35F4669-54EC-4A40-9322-EDB327999A2E}"/>
                  </a:ext>
                </a:extLst>
              </p:cNvPr>
              <p:cNvSpPr txBox="1"/>
              <p:nvPr/>
            </p:nvSpPr>
            <p:spPr>
              <a:xfrm>
                <a:off x="7103206" y="1946250"/>
                <a:ext cx="1463234" cy="537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Mantle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01CBFB0-AFA2-4844-93E3-425D2998E518}"/>
                  </a:ext>
                </a:extLst>
              </p:cNvPr>
              <p:cNvSpPr txBox="1"/>
              <p:nvPr/>
            </p:nvSpPr>
            <p:spPr>
              <a:xfrm>
                <a:off x="7342323" y="1028558"/>
                <a:ext cx="1002361" cy="537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Crust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4089CD2-00C0-4AA7-AB48-8BE10F9C0707}"/>
                  </a:ext>
                </a:extLst>
              </p:cNvPr>
              <p:cNvSpPr txBox="1"/>
              <p:nvPr/>
            </p:nvSpPr>
            <p:spPr>
              <a:xfrm>
                <a:off x="7342323" y="3083524"/>
                <a:ext cx="1002361" cy="537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Core</a:t>
                </a:r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1CEDD03-CB88-4C3A-90E8-82A8FD18D606}"/>
                </a:ext>
              </a:extLst>
            </p:cNvPr>
            <p:cNvCxnSpPr>
              <a:cxnSpLocks/>
            </p:cNvCxnSpPr>
            <p:nvPr/>
          </p:nvCxnSpPr>
          <p:spPr>
            <a:xfrm>
              <a:off x="9633545" y="15633289"/>
              <a:ext cx="3345034" cy="0"/>
            </a:xfrm>
            <a:prstGeom prst="straightConnector1">
              <a:avLst/>
            </a:prstGeom>
            <a:ln w="793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699DF-4737-4840-BFB6-DF2E08E37E75}"/>
                </a:ext>
              </a:extLst>
            </p:cNvPr>
            <p:cNvSpPr txBox="1"/>
            <p:nvPr/>
          </p:nvSpPr>
          <p:spPr>
            <a:xfrm>
              <a:off x="9633545" y="13929881"/>
              <a:ext cx="4969094" cy="1334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Interior</a:t>
              </a:r>
            </a:p>
          </p:txBody>
        </p:sp>
      </p:grpSp>
      <p:pic>
        <p:nvPicPr>
          <p:cNvPr id="29" name="Picture 28" descr="A picture containing photo, black, dark, cake&#10;&#10;Description automatically generated">
            <a:extLst>
              <a:ext uri="{FF2B5EF4-FFF2-40B4-BE49-F238E27FC236}">
                <a16:creationId xmlns:a16="http://schemas.microsoft.com/office/drawing/2014/main" id="{96BFD7B2-A4A5-4D1E-8D9F-49EBE00F37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6" t="3194" r="21764" b="3359"/>
          <a:stretch/>
        </p:blipFill>
        <p:spPr>
          <a:xfrm>
            <a:off x="2021706" y="3612998"/>
            <a:ext cx="2980260" cy="306147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1758CE-2AB9-4733-8D83-76D20B5E7B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9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14"/>
    </mc:Choice>
    <mc:Fallback xmlns="">
      <p:transition spd="slow" advTm="83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2EB7F3-C57F-4C08-AA97-840316FF37AC}"/>
              </a:ext>
            </a:extLst>
          </p:cNvPr>
          <p:cNvSpPr txBox="1"/>
          <p:nvPr/>
        </p:nvSpPr>
        <p:spPr>
          <a:xfrm>
            <a:off x="1272209" y="2875002"/>
            <a:ext cx="95316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>
                    <a:lumMod val="85000"/>
                  </a:schemeClr>
                </a:solidFill>
              </a:rPr>
              <a:t>Meteorite(s) From Vesta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6F20A6-A0C8-4D63-AC0E-A7DB40B80F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900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1"/>
    </mc:Choice>
    <mc:Fallback xmlns="">
      <p:transition spd="slow" advTm="8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C6E915C-B818-4632-A8FF-98DF7EA4FCA8}"/>
              </a:ext>
            </a:extLst>
          </p:cNvPr>
          <p:cNvGrpSpPr/>
          <p:nvPr/>
        </p:nvGrpSpPr>
        <p:grpSpPr>
          <a:xfrm>
            <a:off x="8346581" y="3127965"/>
            <a:ext cx="3607688" cy="600164"/>
            <a:chOff x="8101360" y="1734365"/>
            <a:chExt cx="4810250" cy="80021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DFE1EC-DC57-41D3-AE06-5B65A0587E18}"/>
                </a:ext>
              </a:extLst>
            </p:cNvPr>
            <p:cNvSpPr txBox="1"/>
            <p:nvPr/>
          </p:nvSpPr>
          <p:spPr>
            <a:xfrm>
              <a:off x="8847611" y="1734365"/>
              <a:ext cx="4063999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Gabbro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57C0131-DCE8-4F36-A20F-F5B264651573}"/>
                </a:ext>
              </a:extLst>
            </p:cNvPr>
            <p:cNvCxnSpPr/>
            <p:nvPr/>
          </p:nvCxnSpPr>
          <p:spPr>
            <a:xfrm>
              <a:off x="8101360" y="2172174"/>
              <a:ext cx="636240" cy="0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8CECB8-C537-44A8-9B88-064FAC8AE4E7}"/>
              </a:ext>
            </a:extLst>
          </p:cNvPr>
          <p:cNvGrpSpPr/>
          <p:nvPr/>
        </p:nvGrpSpPr>
        <p:grpSpPr>
          <a:xfrm>
            <a:off x="8346581" y="3956991"/>
            <a:ext cx="3633576" cy="600164"/>
            <a:chOff x="8101360" y="3277663"/>
            <a:chExt cx="4844768" cy="80021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A2089A1-6997-4D95-9E35-612F0A34EB4E}"/>
                </a:ext>
              </a:extLst>
            </p:cNvPr>
            <p:cNvCxnSpPr/>
            <p:nvPr/>
          </p:nvCxnSpPr>
          <p:spPr>
            <a:xfrm>
              <a:off x="8101360" y="3693438"/>
              <a:ext cx="636240" cy="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471D89-9B94-4A49-945D-0CC7E6BFCDFF}"/>
                </a:ext>
              </a:extLst>
            </p:cNvPr>
            <p:cNvSpPr txBox="1"/>
            <p:nvPr/>
          </p:nvSpPr>
          <p:spPr>
            <a:xfrm>
              <a:off x="8882128" y="3277663"/>
              <a:ext cx="406400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Basalt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3C5069D-D909-4364-BDF8-4A39753EA898}"/>
              </a:ext>
            </a:extLst>
          </p:cNvPr>
          <p:cNvSpPr txBox="1"/>
          <p:nvPr/>
        </p:nvSpPr>
        <p:spPr>
          <a:xfrm>
            <a:off x="8146268" y="4538423"/>
            <a:ext cx="3048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300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6D3418-72D9-421E-A0FB-D47A3CDB0465}"/>
              </a:ext>
            </a:extLst>
          </p:cNvPr>
          <p:cNvSpPr txBox="1"/>
          <p:nvPr/>
        </p:nvSpPr>
        <p:spPr>
          <a:xfrm>
            <a:off x="59662" y="89012"/>
            <a:ext cx="8286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Northwest Africa (NWA) 8677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B5E3F7-CA67-4E3A-B1ED-10E7BBE68F0C}"/>
              </a:ext>
            </a:extLst>
          </p:cNvPr>
          <p:cNvSpPr txBox="1"/>
          <p:nvPr/>
        </p:nvSpPr>
        <p:spPr>
          <a:xfrm>
            <a:off x="8146268" y="1436678"/>
            <a:ext cx="2876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NWA 8677 Lithologies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FADEB76-71AA-45D7-94FB-0E44C769D808}"/>
              </a:ext>
            </a:extLst>
          </p:cNvPr>
          <p:cNvCxnSpPr>
            <a:cxnSpLocks/>
          </p:cNvCxnSpPr>
          <p:nvPr/>
        </p:nvCxnSpPr>
        <p:spPr>
          <a:xfrm>
            <a:off x="7666220" y="2821424"/>
            <a:ext cx="3394986" cy="0"/>
          </a:xfrm>
          <a:prstGeom prst="line">
            <a:avLst/>
          </a:prstGeom>
          <a:ln w="635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FF679B2-D3A5-48B0-AEDC-98F3E3A81343}"/>
              </a:ext>
            </a:extLst>
          </p:cNvPr>
          <p:cNvSpPr txBox="1"/>
          <p:nvPr/>
        </p:nvSpPr>
        <p:spPr>
          <a:xfrm>
            <a:off x="8346581" y="4844963"/>
            <a:ext cx="3048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300" dirty="0">
              <a:solidFill>
                <a:srgbClr val="00B05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D7570D-6BB6-4153-8A5B-EF11242359F0}"/>
              </a:ext>
            </a:extLst>
          </p:cNvPr>
          <p:cNvGrpSpPr/>
          <p:nvPr/>
        </p:nvGrpSpPr>
        <p:grpSpPr>
          <a:xfrm>
            <a:off x="8346581" y="4874093"/>
            <a:ext cx="3652626" cy="1015663"/>
            <a:chOff x="7408580" y="5291820"/>
            <a:chExt cx="3652626" cy="101566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0D436A1-766A-4CBD-9E3B-ADF262063769}"/>
                </a:ext>
              </a:extLst>
            </p:cNvPr>
            <p:cNvCxnSpPr>
              <a:cxnSpLocks/>
            </p:cNvCxnSpPr>
            <p:nvPr/>
          </p:nvCxnSpPr>
          <p:spPr>
            <a:xfrm>
              <a:off x="7408580" y="5562321"/>
              <a:ext cx="477180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3257377-8BF8-4761-8D6A-7FE3DBE7C43C}"/>
                </a:ext>
              </a:extLst>
            </p:cNvPr>
            <p:cNvSpPr txBox="1"/>
            <p:nvPr/>
          </p:nvSpPr>
          <p:spPr>
            <a:xfrm>
              <a:off x="8013206" y="5291820"/>
              <a:ext cx="3048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Breccia (not denoted)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1F3FCD-8B29-410D-999E-97334027CAE7}"/>
              </a:ext>
            </a:extLst>
          </p:cNvPr>
          <p:cNvCxnSpPr/>
          <p:nvPr/>
        </p:nvCxnSpPr>
        <p:spPr>
          <a:xfrm>
            <a:off x="419817" y="6203601"/>
            <a:ext cx="1958759" cy="0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809F16-F571-4D3A-9729-46F54223F42F}"/>
              </a:ext>
            </a:extLst>
          </p:cNvPr>
          <p:cNvSpPr txBox="1"/>
          <p:nvPr/>
        </p:nvSpPr>
        <p:spPr>
          <a:xfrm>
            <a:off x="340304" y="6305416"/>
            <a:ext cx="2015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2.5 mm</a:t>
            </a:r>
          </a:p>
        </p:txBody>
      </p:sp>
      <p:pic>
        <p:nvPicPr>
          <p:cNvPr id="29" name="Picture 28" descr="A picture containing cake, chocolate, piece, food&#10;&#10;Description automatically generated">
            <a:extLst>
              <a:ext uri="{FF2B5EF4-FFF2-40B4-BE49-F238E27FC236}">
                <a16:creationId xmlns:a16="http://schemas.microsoft.com/office/drawing/2014/main" id="{A0135D83-8A78-45FD-A5EA-9E7FF43B4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4" t="8806" r="9258" b="7777"/>
          <a:stretch/>
        </p:blipFill>
        <p:spPr>
          <a:xfrm>
            <a:off x="511731" y="1073210"/>
            <a:ext cx="6602716" cy="4950706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3DB1CC4-3C42-4184-BAFB-5DEBD19143B2}"/>
              </a:ext>
            </a:extLst>
          </p:cNvPr>
          <p:cNvSpPr/>
          <p:nvPr/>
        </p:nvSpPr>
        <p:spPr>
          <a:xfrm>
            <a:off x="4831080" y="2080260"/>
            <a:ext cx="2156460" cy="3421380"/>
          </a:xfrm>
          <a:custGeom>
            <a:avLst/>
            <a:gdLst>
              <a:gd name="connsiteX0" fmla="*/ 2156460 w 2156460"/>
              <a:gd name="connsiteY0" fmla="*/ 274320 h 3421380"/>
              <a:gd name="connsiteX1" fmla="*/ 2125980 w 2156460"/>
              <a:gd name="connsiteY1" fmla="*/ 236220 h 3421380"/>
              <a:gd name="connsiteX2" fmla="*/ 2103120 w 2156460"/>
              <a:gd name="connsiteY2" fmla="*/ 228600 h 3421380"/>
              <a:gd name="connsiteX3" fmla="*/ 2080260 w 2156460"/>
              <a:gd name="connsiteY3" fmla="*/ 182880 h 3421380"/>
              <a:gd name="connsiteX4" fmla="*/ 2049780 w 2156460"/>
              <a:gd name="connsiteY4" fmla="*/ 137160 h 3421380"/>
              <a:gd name="connsiteX5" fmla="*/ 2034540 w 2156460"/>
              <a:gd name="connsiteY5" fmla="*/ 114300 h 3421380"/>
              <a:gd name="connsiteX6" fmla="*/ 2019300 w 2156460"/>
              <a:gd name="connsiteY6" fmla="*/ 91440 h 3421380"/>
              <a:gd name="connsiteX7" fmla="*/ 1996440 w 2156460"/>
              <a:gd name="connsiteY7" fmla="*/ 76200 h 3421380"/>
              <a:gd name="connsiteX8" fmla="*/ 1981200 w 2156460"/>
              <a:gd name="connsiteY8" fmla="*/ 53340 h 3421380"/>
              <a:gd name="connsiteX9" fmla="*/ 1973580 w 2156460"/>
              <a:gd name="connsiteY9" fmla="*/ 30480 h 3421380"/>
              <a:gd name="connsiteX10" fmla="*/ 1927860 w 2156460"/>
              <a:gd name="connsiteY10" fmla="*/ 0 h 3421380"/>
              <a:gd name="connsiteX11" fmla="*/ 1859280 w 2156460"/>
              <a:gd name="connsiteY11" fmla="*/ 7620 h 3421380"/>
              <a:gd name="connsiteX12" fmla="*/ 1790700 w 2156460"/>
              <a:gd name="connsiteY12" fmla="*/ 22860 h 3421380"/>
              <a:gd name="connsiteX13" fmla="*/ 1767840 w 2156460"/>
              <a:gd name="connsiteY13" fmla="*/ 38100 h 3421380"/>
              <a:gd name="connsiteX14" fmla="*/ 1729740 w 2156460"/>
              <a:gd name="connsiteY14" fmla="*/ 83820 h 3421380"/>
              <a:gd name="connsiteX15" fmla="*/ 1706880 w 2156460"/>
              <a:gd name="connsiteY15" fmla="*/ 106680 h 3421380"/>
              <a:gd name="connsiteX16" fmla="*/ 1699260 w 2156460"/>
              <a:gd name="connsiteY16" fmla="*/ 129540 h 3421380"/>
              <a:gd name="connsiteX17" fmla="*/ 1584960 w 2156460"/>
              <a:gd name="connsiteY17" fmla="*/ 152400 h 3421380"/>
              <a:gd name="connsiteX18" fmla="*/ 1546860 w 2156460"/>
              <a:gd name="connsiteY18" fmla="*/ 182880 h 3421380"/>
              <a:gd name="connsiteX19" fmla="*/ 1501140 w 2156460"/>
              <a:gd name="connsiteY19" fmla="*/ 205740 h 3421380"/>
              <a:gd name="connsiteX20" fmla="*/ 1455420 w 2156460"/>
              <a:gd name="connsiteY20" fmla="*/ 236220 h 3421380"/>
              <a:gd name="connsiteX21" fmla="*/ 1432560 w 2156460"/>
              <a:gd name="connsiteY21" fmla="*/ 251460 h 3421380"/>
              <a:gd name="connsiteX22" fmla="*/ 1409700 w 2156460"/>
              <a:gd name="connsiteY22" fmla="*/ 259080 h 3421380"/>
              <a:gd name="connsiteX23" fmla="*/ 1287780 w 2156460"/>
              <a:gd name="connsiteY23" fmla="*/ 274320 h 3421380"/>
              <a:gd name="connsiteX24" fmla="*/ 1272540 w 2156460"/>
              <a:gd name="connsiteY24" fmla="*/ 297180 h 3421380"/>
              <a:gd name="connsiteX25" fmla="*/ 1226820 w 2156460"/>
              <a:gd name="connsiteY25" fmla="*/ 327660 h 3421380"/>
              <a:gd name="connsiteX26" fmla="*/ 1211580 w 2156460"/>
              <a:gd name="connsiteY26" fmla="*/ 350520 h 3421380"/>
              <a:gd name="connsiteX27" fmla="*/ 1165860 w 2156460"/>
              <a:gd name="connsiteY27" fmla="*/ 365760 h 3421380"/>
              <a:gd name="connsiteX28" fmla="*/ 1127760 w 2156460"/>
              <a:gd name="connsiteY28" fmla="*/ 403860 h 3421380"/>
              <a:gd name="connsiteX29" fmla="*/ 1112520 w 2156460"/>
              <a:gd name="connsiteY29" fmla="*/ 426720 h 3421380"/>
              <a:gd name="connsiteX30" fmla="*/ 1082040 w 2156460"/>
              <a:gd name="connsiteY30" fmla="*/ 434340 h 3421380"/>
              <a:gd name="connsiteX31" fmla="*/ 1036320 w 2156460"/>
              <a:gd name="connsiteY31" fmla="*/ 449580 h 3421380"/>
              <a:gd name="connsiteX32" fmla="*/ 998220 w 2156460"/>
              <a:gd name="connsiteY32" fmla="*/ 457200 h 3421380"/>
              <a:gd name="connsiteX33" fmla="*/ 952500 w 2156460"/>
              <a:gd name="connsiteY33" fmla="*/ 472440 h 3421380"/>
              <a:gd name="connsiteX34" fmla="*/ 868680 w 2156460"/>
              <a:gd name="connsiteY34" fmla="*/ 495300 h 3421380"/>
              <a:gd name="connsiteX35" fmla="*/ 845820 w 2156460"/>
              <a:gd name="connsiteY35" fmla="*/ 502920 h 3421380"/>
              <a:gd name="connsiteX36" fmla="*/ 830580 w 2156460"/>
              <a:gd name="connsiteY36" fmla="*/ 525780 h 3421380"/>
              <a:gd name="connsiteX37" fmla="*/ 822960 w 2156460"/>
              <a:gd name="connsiteY37" fmla="*/ 548640 h 3421380"/>
              <a:gd name="connsiteX38" fmla="*/ 800100 w 2156460"/>
              <a:gd name="connsiteY38" fmla="*/ 563880 h 3421380"/>
              <a:gd name="connsiteX39" fmla="*/ 762000 w 2156460"/>
              <a:gd name="connsiteY39" fmla="*/ 632460 h 3421380"/>
              <a:gd name="connsiteX40" fmla="*/ 739140 w 2156460"/>
              <a:gd name="connsiteY40" fmla="*/ 640080 h 3421380"/>
              <a:gd name="connsiteX41" fmla="*/ 723900 w 2156460"/>
              <a:gd name="connsiteY41" fmla="*/ 662940 h 3421380"/>
              <a:gd name="connsiteX42" fmla="*/ 716280 w 2156460"/>
              <a:gd name="connsiteY42" fmla="*/ 685800 h 3421380"/>
              <a:gd name="connsiteX43" fmla="*/ 693420 w 2156460"/>
              <a:gd name="connsiteY43" fmla="*/ 701040 h 3421380"/>
              <a:gd name="connsiteX44" fmla="*/ 647700 w 2156460"/>
              <a:gd name="connsiteY44" fmla="*/ 731520 h 3421380"/>
              <a:gd name="connsiteX45" fmla="*/ 624840 w 2156460"/>
              <a:gd name="connsiteY45" fmla="*/ 754380 h 3421380"/>
              <a:gd name="connsiteX46" fmla="*/ 609600 w 2156460"/>
              <a:gd name="connsiteY46" fmla="*/ 777240 h 3421380"/>
              <a:gd name="connsiteX47" fmla="*/ 563880 w 2156460"/>
              <a:gd name="connsiteY47" fmla="*/ 800100 h 3421380"/>
              <a:gd name="connsiteX48" fmla="*/ 548640 w 2156460"/>
              <a:gd name="connsiteY48" fmla="*/ 822960 h 3421380"/>
              <a:gd name="connsiteX49" fmla="*/ 541020 w 2156460"/>
              <a:gd name="connsiteY49" fmla="*/ 845820 h 3421380"/>
              <a:gd name="connsiteX50" fmla="*/ 495300 w 2156460"/>
              <a:gd name="connsiteY50" fmla="*/ 876300 h 3421380"/>
              <a:gd name="connsiteX51" fmla="*/ 472440 w 2156460"/>
              <a:gd name="connsiteY51" fmla="*/ 891540 h 3421380"/>
              <a:gd name="connsiteX52" fmla="*/ 426720 w 2156460"/>
              <a:gd name="connsiteY52" fmla="*/ 906780 h 3421380"/>
              <a:gd name="connsiteX53" fmla="*/ 403860 w 2156460"/>
              <a:gd name="connsiteY53" fmla="*/ 914400 h 3421380"/>
              <a:gd name="connsiteX54" fmla="*/ 350520 w 2156460"/>
              <a:gd name="connsiteY54" fmla="*/ 922020 h 3421380"/>
              <a:gd name="connsiteX55" fmla="*/ 335280 w 2156460"/>
              <a:gd name="connsiteY55" fmla="*/ 967740 h 3421380"/>
              <a:gd name="connsiteX56" fmla="*/ 304800 w 2156460"/>
              <a:gd name="connsiteY56" fmla="*/ 1013460 h 3421380"/>
              <a:gd name="connsiteX57" fmla="*/ 289560 w 2156460"/>
              <a:gd name="connsiteY57" fmla="*/ 1036320 h 3421380"/>
              <a:gd name="connsiteX58" fmla="*/ 259080 w 2156460"/>
              <a:gd name="connsiteY58" fmla="*/ 1074420 h 3421380"/>
              <a:gd name="connsiteX59" fmla="*/ 198120 w 2156460"/>
              <a:gd name="connsiteY59" fmla="*/ 1127760 h 3421380"/>
              <a:gd name="connsiteX60" fmla="*/ 175260 w 2156460"/>
              <a:gd name="connsiteY60" fmla="*/ 1135380 h 3421380"/>
              <a:gd name="connsiteX61" fmla="*/ 129540 w 2156460"/>
              <a:gd name="connsiteY61" fmla="*/ 1165860 h 3421380"/>
              <a:gd name="connsiteX62" fmla="*/ 99060 w 2156460"/>
              <a:gd name="connsiteY62" fmla="*/ 1234440 h 3421380"/>
              <a:gd name="connsiteX63" fmla="*/ 91440 w 2156460"/>
              <a:gd name="connsiteY63" fmla="*/ 1257300 h 3421380"/>
              <a:gd name="connsiteX64" fmla="*/ 76200 w 2156460"/>
              <a:gd name="connsiteY64" fmla="*/ 1280160 h 3421380"/>
              <a:gd name="connsiteX65" fmla="*/ 60960 w 2156460"/>
              <a:gd name="connsiteY65" fmla="*/ 1325880 h 3421380"/>
              <a:gd name="connsiteX66" fmla="*/ 68580 w 2156460"/>
              <a:gd name="connsiteY66" fmla="*/ 1356360 h 3421380"/>
              <a:gd name="connsiteX67" fmla="*/ 91440 w 2156460"/>
              <a:gd name="connsiteY67" fmla="*/ 1371600 h 3421380"/>
              <a:gd name="connsiteX68" fmla="*/ 83820 w 2156460"/>
              <a:gd name="connsiteY68" fmla="*/ 1394460 h 3421380"/>
              <a:gd name="connsiteX69" fmla="*/ 53340 w 2156460"/>
              <a:gd name="connsiteY69" fmla="*/ 1440180 h 3421380"/>
              <a:gd name="connsiteX70" fmla="*/ 22860 w 2156460"/>
              <a:gd name="connsiteY70" fmla="*/ 1508760 h 3421380"/>
              <a:gd name="connsiteX71" fmla="*/ 15240 w 2156460"/>
              <a:gd name="connsiteY71" fmla="*/ 1729740 h 3421380"/>
              <a:gd name="connsiteX72" fmla="*/ 7620 w 2156460"/>
              <a:gd name="connsiteY72" fmla="*/ 1767840 h 3421380"/>
              <a:gd name="connsiteX73" fmla="*/ 0 w 2156460"/>
              <a:gd name="connsiteY73" fmla="*/ 1813560 h 3421380"/>
              <a:gd name="connsiteX74" fmla="*/ 7620 w 2156460"/>
              <a:gd name="connsiteY74" fmla="*/ 1836420 h 3421380"/>
              <a:gd name="connsiteX75" fmla="*/ 30480 w 2156460"/>
              <a:gd name="connsiteY75" fmla="*/ 1851660 h 3421380"/>
              <a:gd name="connsiteX76" fmla="*/ 45720 w 2156460"/>
              <a:gd name="connsiteY76" fmla="*/ 1874520 h 3421380"/>
              <a:gd name="connsiteX77" fmla="*/ 38100 w 2156460"/>
              <a:gd name="connsiteY77" fmla="*/ 1958340 h 3421380"/>
              <a:gd name="connsiteX78" fmla="*/ 30480 w 2156460"/>
              <a:gd name="connsiteY78" fmla="*/ 1981200 h 3421380"/>
              <a:gd name="connsiteX79" fmla="*/ 7620 w 2156460"/>
              <a:gd name="connsiteY79" fmla="*/ 1996440 h 3421380"/>
              <a:gd name="connsiteX80" fmla="*/ 22860 w 2156460"/>
              <a:gd name="connsiteY80" fmla="*/ 2057400 h 3421380"/>
              <a:gd name="connsiteX81" fmla="*/ 45720 w 2156460"/>
              <a:gd name="connsiteY81" fmla="*/ 2080260 h 3421380"/>
              <a:gd name="connsiteX82" fmla="*/ 38100 w 2156460"/>
              <a:gd name="connsiteY82" fmla="*/ 2209800 h 3421380"/>
              <a:gd name="connsiteX83" fmla="*/ 45720 w 2156460"/>
              <a:gd name="connsiteY83" fmla="*/ 2407920 h 3421380"/>
              <a:gd name="connsiteX84" fmla="*/ 53340 w 2156460"/>
              <a:gd name="connsiteY84" fmla="*/ 2430780 h 3421380"/>
              <a:gd name="connsiteX85" fmla="*/ 76200 w 2156460"/>
              <a:gd name="connsiteY85" fmla="*/ 2446020 h 3421380"/>
              <a:gd name="connsiteX86" fmla="*/ 91440 w 2156460"/>
              <a:gd name="connsiteY86" fmla="*/ 2468880 h 3421380"/>
              <a:gd name="connsiteX87" fmla="*/ 129540 w 2156460"/>
              <a:gd name="connsiteY87" fmla="*/ 2506980 h 3421380"/>
              <a:gd name="connsiteX88" fmla="*/ 144780 w 2156460"/>
              <a:gd name="connsiteY88" fmla="*/ 2552700 h 3421380"/>
              <a:gd name="connsiteX89" fmla="*/ 160020 w 2156460"/>
              <a:gd name="connsiteY89" fmla="*/ 2575560 h 3421380"/>
              <a:gd name="connsiteX90" fmla="*/ 167640 w 2156460"/>
              <a:gd name="connsiteY90" fmla="*/ 2598420 h 3421380"/>
              <a:gd name="connsiteX91" fmla="*/ 205740 w 2156460"/>
              <a:gd name="connsiteY91" fmla="*/ 2667000 h 3421380"/>
              <a:gd name="connsiteX92" fmla="*/ 220980 w 2156460"/>
              <a:gd name="connsiteY92" fmla="*/ 2750820 h 3421380"/>
              <a:gd name="connsiteX93" fmla="*/ 236220 w 2156460"/>
              <a:gd name="connsiteY93" fmla="*/ 2796540 h 3421380"/>
              <a:gd name="connsiteX94" fmla="*/ 243840 w 2156460"/>
              <a:gd name="connsiteY94" fmla="*/ 2819400 h 3421380"/>
              <a:gd name="connsiteX95" fmla="*/ 259080 w 2156460"/>
              <a:gd name="connsiteY95" fmla="*/ 2842260 h 3421380"/>
              <a:gd name="connsiteX96" fmla="*/ 274320 w 2156460"/>
              <a:gd name="connsiteY96" fmla="*/ 2887980 h 3421380"/>
              <a:gd name="connsiteX97" fmla="*/ 281940 w 2156460"/>
              <a:gd name="connsiteY97" fmla="*/ 2910840 h 3421380"/>
              <a:gd name="connsiteX98" fmla="*/ 304800 w 2156460"/>
              <a:gd name="connsiteY98" fmla="*/ 2926080 h 3421380"/>
              <a:gd name="connsiteX99" fmla="*/ 320040 w 2156460"/>
              <a:gd name="connsiteY99" fmla="*/ 2971800 h 3421380"/>
              <a:gd name="connsiteX100" fmla="*/ 335280 w 2156460"/>
              <a:gd name="connsiteY100" fmla="*/ 3032760 h 3421380"/>
              <a:gd name="connsiteX101" fmla="*/ 342900 w 2156460"/>
              <a:gd name="connsiteY101" fmla="*/ 3055620 h 3421380"/>
              <a:gd name="connsiteX102" fmla="*/ 358140 w 2156460"/>
              <a:gd name="connsiteY102" fmla="*/ 3116580 h 3421380"/>
              <a:gd name="connsiteX103" fmla="*/ 373380 w 2156460"/>
              <a:gd name="connsiteY103" fmla="*/ 3139440 h 3421380"/>
              <a:gd name="connsiteX104" fmla="*/ 403860 w 2156460"/>
              <a:gd name="connsiteY104" fmla="*/ 3208020 h 3421380"/>
              <a:gd name="connsiteX105" fmla="*/ 426720 w 2156460"/>
              <a:gd name="connsiteY105" fmla="*/ 3223260 h 3421380"/>
              <a:gd name="connsiteX106" fmla="*/ 441960 w 2156460"/>
              <a:gd name="connsiteY106" fmla="*/ 3246120 h 3421380"/>
              <a:gd name="connsiteX107" fmla="*/ 464820 w 2156460"/>
              <a:gd name="connsiteY107" fmla="*/ 3253740 h 3421380"/>
              <a:gd name="connsiteX108" fmla="*/ 472440 w 2156460"/>
              <a:gd name="connsiteY108" fmla="*/ 3276600 h 3421380"/>
              <a:gd name="connsiteX109" fmla="*/ 495300 w 2156460"/>
              <a:gd name="connsiteY109" fmla="*/ 3299460 h 3421380"/>
              <a:gd name="connsiteX110" fmla="*/ 525780 w 2156460"/>
              <a:gd name="connsiteY110" fmla="*/ 3345180 h 3421380"/>
              <a:gd name="connsiteX111" fmla="*/ 502920 w 2156460"/>
              <a:gd name="connsiteY111" fmla="*/ 3360420 h 3421380"/>
              <a:gd name="connsiteX112" fmla="*/ 510540 w 2156460"/>
              <a:gd name="connsiteY112" fmla="*/ 3383280 h 3421380"/>
              <a:gd name="connsiteX113" fmla="*/ 579120 w 2156460"/>
              <a:gd name="connsiteY113" fmla="*/ 3421380 h 3421380"/>
              <a:gd name="connsiteX114" fmla="*/ 640080 w 2156460"/>
              <a:gd name="connsiteY114" fmla="*/ 3413760 h 3421380"/>
              <a:gd name="connsiteX115" fmla="*/ 655320 w 2156460"/>
              <a:gd name="connsiteY115" fmla="*/ 3390900 h 3421380"/>
              <a:gd name="connsiteX116" fmla="*/ 678180 w 2156460"/>
              <a:gd name="connsiteY116" fmla="*/ 3383280 h 3421380"/>
              <a:gd name="connsiteX117" fmla="*/ 723900 w 2156460"/>
              <a:gd name="connsiteY117" fmla="*/ 3345180 h 3421380"/>
              <a:gd name="connsiteX118" fmla="*/ 746760 w 2156460"/>
              <a:gd name="connsiteY118" fmla="*/ 3329940 h 3421380"/>
              <a:gd name="connsiteX119" fmla="*/ 762000 w 2156460"/>
              <a:gd name="connsiteY119" fmla="*/ 3284220 h 3421380"/>
              <a:gd name="connsiteX120" fmla="*/ 815340 w 2156460"/>
              <a:gd name="connsiteY120" fmla="*/ 3230880 h 3421380"/>
              <a:gd name="connsiteX121" fmla="*/ 861060 w 2156460"/>
              <a:gd name="connsiteY121" fmla="*/ 3215640 h 3421380"/>
              <a:gd name="connsiteX122" fmla="*/ 876300 w 2156460"/>
              <a:gd name="connsiteY122" fmla="*/ 3192780 h 3421380"/>
              <a:gd name="connsiteX123" fmla="*/ 944880 w 2156460"/>
              <a:gd name="connsiteY123" fmla="*/ 3154680 h 3421380"/>
              <a:gd name="connsiteX124" fmla="*/ 952500 w 2156460"/>
              <a:gd name="connsiteY124" fmla="*/ 3131820 h 3421380"/>
              <a:gd name="connsiteX125" fmla="*/ 975360 w 2156460"/>
              <a:gd name="connsiteY125" fmla="*/ 3116580 h 3421380"/>
              <a:gd name="connsiteX126" fmla="*/ 998220 w 2156460"/>
              <a:gd name="connsiteY126" fmla="*/ 3086100 h 3421380"/>
              <a:gd name="connsiteX127" fmla="*/ 1028700 w 2156460"/>
              <a:gd name="connsiteY127" fmla="*/ 3040380 h 3421380"/>
              <a:gd name="connsiteX128" fmla="*/ 1036320 w 2156460"/>
              <a:gd name="connsiteY128" fmla="*/ 3017520 h 3421380"/>
              <a:gd name="connsiteX129" fmla="*/ 1059180 w 2156460"/>
              <a:gd name="connsiteY129" fmla="*/ 2994660 h 3421380"/>
              <a:gd name="connsiteX130" fmla="*/ 1082040 w 2156460"/>
              <a:gd name="connsiteY130" fmla="*/ 2941320 h 3421380"/>
              <a:gd name="connsiteX131" fmla="*/ 1112520 w 2156460"/>
              <a:gd name="connsiteY131" fmla="*/ 2872740 h 3421380"/>
              <a:gd name="connsiteX132" fmla="*/ 1158240 w 2156460"/>
              <a:gd name="connsiteY132" fmla="*/ 2842260 h 3421380"/>
              <a:gd name="connsiteX133" fmla="*/ 1181100 w 2156460"/>
              <a:gd name="connsiteY133" fmla="*/ 2827020 h 3421380"/>
              <a:gd name="connsiteX134" fmla="*/ 1249680 w 2156460"/>
              <a:gd name="connsiteY134" fmla="*/ 2796540 h 3421380"/>
              <a:gd name="connsiteX135" fmla="*/ 1264920 w 2156460"/>
              <a:gd name="connsiteY135" fmla="*/ 2773680 h 3421380"/>
              <a:gd name="connsiteX136" fmla="*/ 1287780 w 2156460"/>
              <a:gd name="connsiteY136" fmla="*/ 2766060 h 3421380"/>
              <a:gd name="connsiteX137" fmla="*/ 1310640 w 2156460"/>
              <a:gd name="connsiteY137" fmla="*/ 2750820 h 3421380"/>
              <a:gd name="connsiteX138" fmla="*/ 1356360 w 2156460"/>
              <a:gd name="connsiteY138" fmla="*/ 2727960 h 3421380"/>
              <a:gd name="connsiteX139" fmla="*/ 1386840 w 2156460"/>
              <a:gd name="connsiteY139" fmla="*/ 2659380 h 3421380"/>
              <a:gd name="connsiteX140" fmla="*/ 1394460 w 2156460"/>
              <a:gd name="connsiteY140" fmla="*/ 2621280 h 3421380"/>
              <a:gd name="connsiteX141" fmla="*/ 1432560 w 2156460"/>
              <a:gd name="connsiteY141" fmla="*/ 2575560 h 3421380"/>
              <a:gd name="connsiteX142" fmla="*/ 1455420 w 2156460"/>
              <a:gd name="connsiteY142" fmla="*/ 2567940 h 3421380"/>
              <a:gd name="connsiteX143" fmla="*/ 1524000 w 2156460"/>
              <a:gd name="connsiteY143" fmla="*/ 2529840 h 3421380"/>
              <a:gd name="connsiteX144" fmla="*/ 1546860 w 2156460"/>
              <a:gd name="connsiteY144" fmla="*/ 2446020 h 3421380"/>
              <a:gd name="connsiteX145" fmla="*/ 1554480 w 2156460"/>
              <a:gd name="connsiteY145" fmla="*/ 2415540 h 3421380"/>
              <a:gd name="connsiteX146" fmla="*/ 1684020 w 2156460"/>
              <a:gd name="connsiteY146" fmla="*/ 2392680 h 3421380"/>
              <a:gd name="connsiteX147" fmla="*/ 1706880 w 2156460"/>
              <a:gd name="connsiteY147" fmla="*/ 2385060 h 3421380"/>
              <a:gd name="connsiteX148" fmla="*/ 1737360 w 2156460"/>
              <a:gd name="connsiteY148" fmla="*/ 2324100 h 3421380"/>
              <a:gd name="connsiteX149" fmla="*/ 1744980 w 2156460"/>
              <a:gd name="connsiteY149" fmla="*/ 2301240 h 3421380"/>
              <a:gd name="connsiteX150" fmla="*/ 1744980 w 2156460"/>
              <a:gd name="connsiteY150" fmla="*/ 2179320 h 3421380"/>
              <a:gd name="connsiteX151" fmla="*/ 1752600 w 2156460"/>
              <a:gd name="connsiteY151" fmla="*/ 2148840 h 3421380"/>
              <a:gd name="connsiteX152" fmla="*/ 1798320 w 2156460"/>
              <a:gd name="connsiteY152" fmla="*/ 2125980 h 3421380"/>
              <a:gd name="connsiteX153" fmla="*/ 1821180 w 2156460"/>
              <a:gd name="connsiteY153" fmla="*/ 2110740 h 3421380"/>
              <a:gd name="connsiteX154" fmla="*/ 1836420 w 2156460"/>
              <a:gd name="connsiteY154" fmla="*/ 2087880 h 3421380"/>
              <a:gd name="connsiteX155" fmla="*/ 1859280 w 2156460"/>
              <a:gd name="connsiteY155" fmla="*/ 2080260 h 3421380"/>
              <a:gd name="connsiteX156" fmla="*/ 1882140 w 2156460"/>
              <a:gd name="connsiteY156" fmla="*/ 2065020 h 3421380"/>
              <a:gd name="connsiteX157" fmla="*/ 1943100 w 2156460"/>
              <a:gd name="connsiteY157" fmla="*/ 2034540 h 3421380"/>
              <a:gd name="connsiteX158" fmla="*/ 1965960 w 2156460"/>
              <a:gd name="connsiteY158" fmla="*/ 2011680 h 3421380"/>
              <a:gd name="connsiteX159" fmla="*/ 1988820 w 2156460"/>
              <a:gd name="connsiteY159" fmla="*/ 2004060 h 3421380"/>
              <a:gd name="connsiteX160" fmla="*/ 2011680 w 2156460"/>
              <a:gd name="connsiteY160" fmla="*/ 1988820 h 3421380"/>
              <a:gd name="connsiteX161" fmla="*/ 2034540 w 2156460"/>
              <a:gd name="connsiteY161" fmla="*/ 1943100 h 3421380"/>
              <a:gd name="connsiteX162" fmla="*/ 2057400 w 2156460"/>
              <a:gd name="connsiteY162" fmla="*/ 1927860 h 3421380"/>
              <a:gd name="connsiteX163" fmla="*/ 2087880 w 2156460"/>
              <a:gd name="connsiteY163" fmla="*/ 1889760 h 3421380"/>
              <a:gd name="connsiteX164" fmla="*/ 2095500 w 2156460"/>
              <a:gd name="connsiteY164" fmla="*/ 1866900 h 3421380"/>
              <a:gd name="connsiteX165" fmla="*/ 2110740 w 2156460"/>
              <a:gd name="connsiteY165" fmla="*/ 1851660 h 342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2156460" h="3421380">
                <a:moveTo>
                  <a:pt x="2156460" y="274320"/>
                </a:moveTo>
                <a:cubicBezTo>
                  <a:pt x="2146300" y="261620"/>
                  <a:pt x="2138329" y="246804"/>
                  <a:pt x="2125980" y="236220"/>
                </a:cubicBezTo>
                <a:cubicBezTo>
                  <a:pt x="2119882" y="230993"/>
                  <a:pt x="2109392" y="233618"/>
                  <a:pt x="2103120" y="228600"/>
                </a:cubicBezTo>
                <a:cubicBezTo>
                  <a:pt x="2082823" y="212363"/>
                  <a:pt x="2091303" y="202758"/>
                  <a:pt x="2080260" y="182880"/>
                </a:cubicBezTo>
                <a:cubicBezTo>
                  <a:pt x="2071365" y="166869"/>
                  <a:pt x="2059940" y="152400"/>
                  <a:pt x="2049780" y="137160"/>
                </a:cubicBezTo>
                <a:lnTo>
                  <a:pt x="2034540" y="114300"/>
                </a:lnTo>
                <a:cubicBezTo>
                  <a:pt x="2029460" y="106680"/>
                  <a:pt x="2026920" y="96520"/>
                  <a:pt x="2019300" y="91440"/>
                </a:cubicBezTo>
                <a:lnTo>
                  <a:pt x="1996440" y="76200"/>
                </a:lnTo>
                <a:cubicBezTo>
                  <a:pt x="1991360" y="68580"/>
                  <a:pt x="1985296" y="61531"/>
                  <a:pt x="1981200" y="53340"/>
                </a:cubicBezTo>
                <a:cubicBezTo>
                  <a:pt x="1977608" y="46156"/>
                  <a:pt x="1979260" y="36160"/>
                  <a:pt x="1973580" y="30480"/>
                </a:cubicBezTo>
                <a:cubicBezTo>
                  <a:pt x="1960628" y="17528"/>
                  <a:pt x="1927860" y="0"/>
                  <a:pt x="1927860" y="0"/>
                </a:cubicBezTo>
                <a:cubicBezTo>
                  <a:pt x="1905000" y="2540"/>
                  <a:pt x="1882079" y="4580"/>
                  <a:pt x="1859280" y="7620"/>
                </a:cubicBezTo>
                <a:cubicBezTo>
                  <a:pt x="1843316" y="9748"/>
                  <a:pt x="1808629" y="13896"/>
                  <a:pt x="1790700" y="22860"/>
                </a:cubicBezTo>
                <a:cubicBezTo>
                  <a:pt x="1782509" y="26956"/>
                  <a:pt x="1774875" y="32237"/>
                  <a:pt x="1767840" y="38100"/>
                </a:cubicBezTo>
                <a:cubicBezTo>
                  <a:pt x="1731411" y="68457"/>
                  <a:pt x="1756985" y="51126"/>
                  <a:pt x="1729740" y="83820"/>
                </a:cubicBezTo>
                <a:cubicBezTo>
                  <a:pt x="1722841" y="92099"/>
                  <a:pt x="1714500" y="99060"/>
                  <a:pt x="1706880" y="106680"/>
                </a:cubicBezTo>
                <a:cubicBezTo>
                  <a:pt x="1704340" y="114300"/>
                  <a:pt x="1705796" y="124871"/>
                  <a:pt x="1699260" y="129540"/>
                </a:cubicBezTo>
                <a:cubicBezTo>
                  <a:pt x="1674377" y="147314"/>
                  <a:pt x="1608430" y="149792"/>
                  <a:pt x="1584960" y="152400"/>
                </a:cubicBezTo>
                <a:cubicBezTo>
                  <a:pt x="1540456" y="167235"/>
                  <a:pt x="1581327" y="148413"/>
                  <a:pt x="1546860" y="182880"/>
                </a:cubicBezTo>
                <a:cubicBezTo>
                  <a:pt x="1521489" y="208251"/>
                  <a:pt x="1529029" y="190246"/>
                  <a:pt x="1501140" y="205740"/>
                </a:cubicBezTo>
                <a:cubicBezTo>
                  <a:pt x="1485129" y="214635"/>
                  <a:pt x="1470660" y="226060"/>
                  <a:pt x="1455420" y="236220"/>
                </a:cubicBezTo>
                <a:cubicBezTo>
                  <a:pt x="1447800" y="241300"/>
                  <a:pt x="1441248" y="248564"/>
                  <a:pt x="1432560" y="251460"/>
                </a:cubicBezTo>
                <a:cubicBezTo>
                  <a:pt x="1424940" y="254000"/>
                  <a:pt x="1417541" y="257338"/>
                  <a:pt x="1409700" y="259080"/>
                </a:cubicBezTo>
                <a:cubicBezTo>
                  <a:pt x="1371028" y="267674"/>
                  <a:pt x="1326108" y="270487"/>
                  <a:pt x="1287780" y="274320"/>
                </a:cubicBezTo>
                <a:cubicBezTo>
                  <a:pt x="1282700" y="281940"/>
                  <a:pt x="1279432" y="291149"/>
                  <a:pt x="1272540" y="297180"/>
                </a:cubicBezTo>
                <a:cubicBezTo>
                  <a:pt x="1258756" y="309241"/>
                  <a:pt x="1226820" y="327660"/>
                  <a:pt x="1226820" y="327660"/>
                </a:cubicBezTo>
                <a:cubicBezTo>
                  <a:pt x="1221740" y="335280"/>
                  <a:pt x="1219346" y="345666"/>
                  <a:pt x="1211580" y="350520"/>
                </a:cubicBezTo>
                <a:cubicBezTo>
                  <a:pt x="1197957" y="359034"/>
                  <a:pt x="1165860" y="365760"/>
                  <a:pt x="1165860" y="365760"/>
                </a:cubicBezTo>
                <a:cubicBezTo>
                  <a:pt x="1125220" y="426720"/>
                  <a:pt x="1178560" y="353060"/>
                  <a:pt x="1127760" y="403860"/>
                </a:cubicBezTo>
                <a:cubicBezTo>
                  <a:pt x="1121284" y="410336"/>
                  <a:pt x="1120140" y="421640"/>
                  <a:pt x="1112520" y="426720"/>
                </a:cubicBezTo>
                <a:cubicBezTo>
                  <a:pt x="1103806" y="432529"/>
                  <a:pt x="1092071" y="431331"/>
                  <a:pt x="1082040" y="434340"/>
                </a:cubicBezTo>
                <a:cubicBezTo>
                  <a:pt x="1066653" y="438956"/>
                  <a:pt x="1052072" y="446430"/>
                  <a:pt x="1036320" y="449580"/>
                </a:cubicBezTo>
                <a:cubicBezTo>
                  <a:pt x="1023620" y="452120"/>
                  <a:pt x="1010715" y="453792"/>
                  <a:pt x="998220" y="457200"/>
                </a:cubicBezTo>
                <a:cubicBezTo>
                  <a:pt x="982722" y="461427"/>
                  <a:pt x="968252" y="469290"/>
                  <a:pt x="952500" y="472440"/>
                </a:cubicBezTo>
                <a:cubicBezTo>
                  <a:pt x="898648" y="483210"/>
                  <a:pt x="926687" y="475964"/>
                  <a:pt x="868680" y="495300"/>
                </a:cubicBezTo>
                <a:lnTo>
                  <a:pt x="845820" y="502920"/>
                </a:lnTo>
                <a:cubicBezTo>
                  <a:pt x="840740" y="510540"/>
                  <a:pt x="834676" y="517589"/>
                  <a:pt x="830580" y="525780"/>
                </a:cubicBezTo>
                <a:cubicBezTo>
                  <a:pt x="826988" y="532964"/>
                  <a:pt x="827978" y="542368"/>
                  <a:pt x="822960" y="548640"/>
                </a:cubicBezTo>
                <a:cubicBezTo>
                  <a:pt x="817239" y="555791"/>
                  <a:pt x="807720" y="558800"/>
                  <a:pt x="800100" y="563880"/>
                </a:cubicBezTo>
                <a:cubicBezTo>
                  <a:pt x="793391" y="584008"/>
                  <a:pt x="781651" y="625910"/>
                  <a:pt x="762000" y="632460"/>
                </a:cubicBezTo>
                <a:lnTo>
                  <a:pt x="739140" y="640080"/>
                </a:lnTo>
                <a:cubicBezTo>
                  <a:pt x="734060" y="647700"/>
                  <a:pt x="727996" y="654749"/>
                  <a:pt x="723900" y="662940"/>
                </a:cubicBezTo>
                <a:cubicBezTo>
                  <a:pt x="720308" y="670124"/>
                  <a:pt x="721298" y="679528"/>
                  <a:pt x="716280" y="685800"/>
                </a:cubicBezTo>
                <a:cubicBezTo>
                  <a:pt x="710559" y="692951"/>
                  <a:pt x="700455" y="695177"/>
                  <a:pt x="693420" y="701040"/>
                </a:cubicBezTo>
                <a:cubicBezTo>
                  <a:pt x="655367" y="732751"/>
                  <a:pt x="687874" y="718129"/>
                  <a:pt x="647700" y="731520"/>
                </a:cubicBezTo>
                <a:cubicBezTo>
                  <a:pt x="640080" y="739140"/>
                  <a:pt x="631739" y="746101"/>
                  <a:pt x="624840" y="754380"/>
                </a:cubicBezTo>
                <a:cubicBezTo>
                  <a:pt x="618977" y="761415"/>
                  <a:pt x="616076" y="770764"/>
                  <a:pt x="609600" y="777240"/>
                </a:cubicBezTo>
                <a:cubicBezTo>
                  <a:pt x="594828" y="792012"/>
                  <a:pt x="582473" y="793902"/>
                  <a:pt x="563880" y="800100"/>
                </a:cubicBezTo>
                <a:cubicBezTo>
                  <a:pt x="558800" y="807720"/>
                  <a:pt x="552736" y="814769"/>
                  <a:pt x="548640" y="822960"/>
                </a:cubicBezTo>
                <a:cubicBezTo>
                  <a:pt x="545048" y="830144"/>
                  <a:pt x="546700" y="840140"/>
                  <a:pt x="541020" y="845820"/>
                </a:cubicBezTo>
                <a:cubicBezTo>
                  <a:pt x="528068" y="858772"/>
                  <a:pt x="510540" y="866140"/>
                  <a:pt x="495300" y="876300"/>
                </a:cubicBezTo>
                <a:cubicBezTo>
                  <a:pt x="487680" y="881380"/>
                  <a:pt x="481128" y="888644"/>
                  <a:pt x="472440" y="891540"/>
                </a:cubicBezTo>
                <a:lnTo>
                  <a:pt x="426720" y="906780"/>
                </a:lnTo>
                <a:cubicBezTo>
                  <a:pt x="419100" y="909320"/>
                  <a:pt x="411811" y="913264"/>
                  <a:pt x="403860" y="914400"/>
                </a:cubicBezTo>
                <a:lnTo>
                  <a:pt x="350520" y="922020"/>
                </a:lnTo>
                <a:cubicBezTo>
                  <a:pt x="345440" y="937260"/>
                  <a:pt x="344191" y="954374"/>
                  <a:pt x="335280" y="967740"/>
                </a:cubicBezTo>
                <a:lnTo>
                  <a:pt x="304800" y="1013460"/>
                </a:lnTo>
                <a:cubicBezTo>
                  <a:pt x="299720" y="1021080"/>
                  <a:pt x="292456" y="1027632"/>
                  <a:pt x="289560" y="1036320"/>
                </a:cubicBezTo>
                <a:cubicBezTo>
                  <a:pt x="279044" y="1067868"/>
                  <a:pt x="288623" y="1054725"/>
                  <a:pt x="259080" y="1074420"/>
                </a:cubicBezTo>
                <a:cubicBezTo>
                  <a:pt x="241300" y="1101090"/>
                  <a:pt x="236220" y="1115060"/>
                  <a:pt x="198120" y="1127760"/>
                </a:cubicBezTo>
                <a:cubicBezTo>
                  <a:pt x="190500" y="1130300"/>
                  <a:pt x="182281" y="1131479"/>
                  <a:pt x="175260" y="1135380"/>
                </a:cubicBezTo>
                <a:cubicBezTo>
                  <a:pt x="159249" y="1144275"/>
                  <a:pt x="129540" y="1165860"/>
                  <a:pt x="129540" y="1165860"/>
                </a:cubicBezTo>
                <a:cubicBezTo>
                  <a:pt x="105389" y="1202086"/>
                  <a:pt x="117196" y="1180032"/>
                  <a:pt x="99060" y="1234440"/>
                </a:cubicBezTo>
                <a:cubicBezTo>
                  <a:pt x="96520" y="1242060"/>
                  <a:pt x="95895" y="1250617"/>
                  <a:pt x="91440" y="1257300"/>
                </a:cubicBezTo>
                <a:cubicBezTo>
                  <a:pt x="86360" y="1264920"/>
                  <a:pt x="79919" y="1271791"/>
                  <a:pt x="76200" y="1280160"/>
                </a:cubicBezTo>
                <a:cubicBezTo>
                  <a:pt x="69676" y="1294840"/>
                  <a:pt x="60960" y="1325880"/>
                  <a:pt x="60960" y="1325880"/>
                </a:cubicBezTo>
                <a:cubicBezTo>
                  <a:pt x="63500" y="1336040"/>
                  <a:pt x="62771" y="1347646"/>
                  <a:pt x="68580" y="1356360"/>
                </a:cubicBezTo>
                <a:cubicBezTo>
                  <a:pt x="73660" y="1363980"/>
                  <a:pt x="88039" y="1363097"/>
                  <a:pt x="91440" y="1371600"/>
                </a:cubicBezTo>
                <a:cubicBezTo>
                  <a:pt x="94423" y="1379058"/>
                  <a:pt x="87721" y="1387439"/>
                  <a:pt x="83820" y="1394460"/>
                </a:cubicBezTo>
                <a:cubicBezTo>
                  <a:pt x="74925" y="1410471"/>
                  <a:pt x="59132" y="1422804"/>
                  <a:pt x="53340" y="1440180"/>
                </a:cubicBezTo>
                <a:cubicBezTo>
                  <a:pt x="35204" y="1494588"/>
                  <a:pt x="47011" y="1472534"/>
                  <a:pt x="22860" y="1508760"/>
                </a:cubicBezTo>
                <a:cubicBezTo>
                  <a:pt x="20320" y="1582420"/>
                  <a:pt x="19568" y="1656163"/>
                  <a:pt x="15240" y="1729740"/>
                </a:cubicBezTo>
                <a:cubicBezTo>
                  <a:pt x="14479" y="1742669"/>
                  <a:pt x="9937" y="1755097"/>
                  <a:pt x="7620" y="1767840"/>
                </a:cubicBezTo>
                <a:cubicBezTo>
                  <a:pt x="4856" y="1783041"/>
                  <a:pt x="2540" y="1798320"/>
                  <a:pt x="0" y="1813560"/>
                </a:cubicBezTo>
                <a:cubicBezTo>
                  <a:pt x="2540" y="1821180"/>
                  <a:pt x="2602" y="1830148"/>
                  <a:pt x="7620" y="1836420"/>
                </a:cubicBezTo>
                <a:cubicBezTo>
                  <a:pt x="13341" y="1843571"/>
                  <a:pt x="24004" y="1845184"/>
                  <a:pt x="30480" y="1851660"/>
                </a:cubicBezTo>
                <a:cubicBezTo>
                  <a:pt x="36956" y="1858136"/>
                  <a:pt x="40640" y="1866900"/>
                  <a:pt x="45720" y="1874520"/>
                </a:cubicBezTo>
                <a:cubicBezTo>
                  <a:pt x="43180" y="1902460"/>
                  <a:pt x="42068" y="1930567"/>
                  <a:pt x="38100" y="1958340"/>
                </a:cubicBezTo>
                <a:cubicBezTo>
                  <a:pt x="36964" y="1966291"/>
                  <a:pt x="35498" y="1974928"/>
                  <a:pt x="30480" y="1981200"/>
                </a:cubicBezTo>
                <a:cubicBezTo>
                  <a:pt x="24759" y="1988351"/>
                  <a:pt x="15240" y="1991360"/>
                  <a:pt x="7620" y="1996440"/>
                </a:cubicBezTo>
                <a:cubicBezTo>
                  <a:pt x="8719" y="2001936"/>
                  <a:pt x="16165" y="2047358"/>
                  <a:pt x="22860" y="2057400"/>
                </a:cubicBezTo>
                <a:cubicBezTo>
                  <a:pt x="28838" y="2066366"/>
                  <a:pt x="38100" y="2072640"/>
                  <a:pt x="45720" y="2080260"/>
                </a:cubicBezTo>
                <a:cubicBezTo>
                  <a:pt x="43180" y="2123440"/>
                  <a:pt x="38100" y="2166545"/>
                  <a:pt x="38100" y="2209800"/>
                </a:cubicBezTo>
                <a:cubicBezTo>
                  <a:pt x="38100" y="2275889"/>
                  <a:pt x="41173" y="2341988"/>
                  <a:pt x="45720" y="2407920"/>
                </a:cubicBezTo>
                <a:cubicBezTo>
                  <a:pt x="46273" y="2415933"/>
                  <a:pt x="48322" y="2424508"/>
                  <a:pt x="53340" y="2430780"/>
                </a:cubicBezTo>
                <a:cubicBezTo>
                  <a:pt x="59061" y="2437931"/>
                  <a:pt x="68580" y="2440940"/>
                  <a:pt x="76200" y="2446020"/>
                </a:cubicBezTo>
                <a:cubicBezTo>
                  <a:pt x="81280" y="2453640"/>
                  <a:pt x="84964" y="2462404"/>
                  <a:pt x="91440" y="2468880"/>
                </a:cubicBezTo>
                <a:cubicBezTo>
                  <a:pt x="117856" y="2495296"/>
                  <a:pt x="113284" y="2470404"/>
                  <a:pt x="129540" y="2506980"/>
                </a:cubicBezTo>
                <a:cubicBezTo>
                  <a:pt x="136064" y="2521660"/>
                  <a:pt x="135869" y="2539334"/>
                  <a:pt x="144780" y="2552700"/>
                </a:cubicBezTo>
                <a:cubicBezTo>
                  <a:pt x="149860" y="2560320"/>
                  <a:pt x="155924" y="2567369"/>
                  <a:pt x="160020" y="2575560"/>
                </a:cubicBezTo>
                <a:cubicBezTo>
                  <a:pt x="163612" y="2582744"/>
                  <a:pt x="163739" y="2591399"/>
                  <a:pt x="167640" y="2598420"/>
                </a:cubicBezTo>
                <a:cubicBezTo>
                  <a:pt x="189466" y="2637707"/>
                  <a:pt x="198077" y="2632516"/>
                  <a:pt x="205740" y="2667000"/>
                </a:cubicBezTo>
                <a:cubicBezTo>
                  <a:pt x="212710" y="2698366"/>
                  <a:pt x="212660" y="2720312"/>
                  <a:pt x="220980" y="2750820"/>
                </a:cubicBezTo>
                <a:cubicBezTo>
                  <a:pt x="225207" y="2766318"/>
                  <a:pt x="231140" y="2781300"/>
                  <a:pt x="236220" y="2796540"/>
                </a:cubicBezTo>
                <a:cubicBezTo>
                  <a:pt x="238760" y="2804160"/>
                  <a:pt x="239385" y="2812717"/>
                  <a:pt x="243840" y="2819400"/>
                </a:cubicBezTo>
                <a:cubicBezTo>
                  <a:pt x="248920" y="2827020"/>
                  <a:pt x="255361" y="2833891"/>
                  <a:pt x="259080" y="2842260"/>
                </a:cubicBezTo>
                <a:cubicBezTo>
                  <a:pt x="265604" y="2856940"/>
                  <a:pt x="269240" y="2872740"/>
                  <a:pt x="274320" y="2887980"/>
                </a:cubicBezTo>
                <a:cubicBezTo>
                  <a:pt x="276860" y="2895600"/>
                  <a:pt x="275257" y="2906385"/>
                  <a:pt x="281940" y="2910840"/>
                </a:cubicBezTo>
                <a:lnTo>
                  <a:pt x="304800" y="2926080"/>
                </a:lnTo>
                <a:cubicBezTo>
                  <a:pt x="309880" y="2941320"/>
                  <a:pt x="316144" y="2956215"/>
                  <a:pt x="320040" y="2971800"/>
                </a:cubicBezTo>
                <a:cubicBezTo>
                  <a:pt x="325120" y="2992120"/>
                  <a:pt x="328656" y="3012889"/>
                  <a:pt x="335280" y="3032760"/>
                </a:cubicBezTo>
                <a:cubicBezTo>
                  <a:pt x="337820" y="3040380"/>
                  <a:pt x="340952" y="3047828"/>
                  <a:pt x="342900" y="3055620"/>
                </a:cubicBezTo>
                <a:cubicBezTo>
                  <a:pt x="347247" y="3073010"/>
                  <a:pt x="349431" y="3099162"/>
                  <a:pt x="358140" y="3116580"/>
                </a:cubicBezTo>
                <a:cubicBezTo>
                  <a:pt x="362236" y="3124771"/>
                  <a:pt x="369661" y="3131071"/>
                  <a:pt x="373380" y="3139440"/>
                </a:cubicBezTo>
                <a:cubicBezTo>
                  <a:pt x="385452" y="3166603"/>
                  <a:pt x="383166" y="3187326"/>
                  <a:pt x="403860" y="3208020"/>
                </a:cubicBezTo>
                <a:cubicBezTo>
                  <a:pt x="410336" y="3214496"/>
                  <a:pt x="419100" y="3218180"/>
                  <a:pt x="426720" y="3223260"/>
                </a:cubicBezTo>
                <a:cubicBezTo>
                  <a:pt x="431800" y="3230880"/>
                  <a:pt x="434809" y="3240399"/>
                  <a:pt x="441960" y="3246120"/>
                </a:cubicBezTo>
                <a:cubicBezTo>
                  <a:pt x="448232" y="3251138"/>
                  <a:pt x="459140" y="3248060"/>
                  <a:pt x="464820" y="3253740"/>
                </a:cubicBezTo>
                <a:cubicBezTo>
                  <a:pt x="470500" y="3259420"/>
                  <a:pt x="467985" y="3269917"/>
                  <a:pt x="472440" y="3276600"/>
                </a:cubicBezTo>
                <a:cubicBezTo>
                  <a:pt x="478418" y="3285566"/>
                  <a:pt x="488684" y="3290954"/>
                  <a:pt x="495300" y="3299460"/>
                </a:cubicBezTo>
                <a:cubicBezTo>
                  <a:pt x="506545" y="3313918"/>
                  <a:pt x="525780" y="3345180"/>
                  <a:pt x="525780" y="3345180"/>
                </a:cubicBezTo>
                <a:cubicBezTo>
                  <a:pt x="518160" y="3350260"/>
                  <a:pt x="506321" y="3351917"/>
                  <a:pt x="502920" y="3360420"/>
                </a:cubicBezTo>
                <a:cubicBezTo>
                  <a:pt x="499937" y="3367878"/>
                  <a:pt x="504860" y="3377600"/>
                  <a:pt x="510540" y="3383280"/>
                </a:cubicBezTo>
                <a:cubicBezTo>
                  <a:pt x="536742" y="3409482"/>
                  <a:pt x="550374" y="3411798"/>
                  <a:pt x="579120" y="3421380"/>
                </a:cubicBezTo>
                <a:cubicBezTo>
                  <a:pt x="599440" y="3418840"/>
                  <a:pt x="621067" y="3421365"/>
                  <a:pt x="640080" y="3413760"/>
                </a:cubicBezTo>
                <a:cubicBezTo>
                  <a:pt x="648583" y="3410359"/>
                  <a:pt x="648169" y="3396621"/>
                  <a:pt x="655320" y="3390900"/>
                </a:cubicBezTo>
                <a:cubicBezTo>
                  <a:pt x="661592" y="3385882"/>
                  <a:pt x="670996" y="3386872"/>
                  <a:pt x="678180" y="3383280"/>
                </a:cubicBezTo>
                <a:cubicBezTo>
                  <a:pt x="706559" y="3369091"/>
                  <a:pt x="698621" y="3366246"/>
                  <a:pt x="723900" y="3345180"/>
                </a:cubicBezTo>
                <a:cubicBezTo>
                  <a:pt x="730935" y="3339317"/>
                  <a:pt x="739140" y="3335020"/>
                  <a:pt x="746760" y="3329940"/>
                </a:cubicBezTo>
                <a:lnTo>
                  <a:pt x="762000" y="3284220"/>
                </a:lnTo>
                <a:cubicBezTo>
                  <a:pt x="772540" y="3252601"/>
                  <a:pt x="769487" y="3246164"/>
                  <a:pt x="815340" y="3230880"/>
                </a:cubicBezTo>
                <a:lnTo>
                  <a:pt x="861060" y="3215640"/>
                </a:lnTo>
                <a:cubicBezTo>
                  <a:pt x="866140" y="3208020"/>
                  <a:pt x="869408" y="3198811"/>
                  <a:pt x="876300" y="3192780"/>
                </a:cubicBezTo>
                <a:cubicBezTo>
                  <a:pt x="908548" y="3164563"/>
                  <a:pt x="913482" y="3165146"/>
                  <a:pt x="944880" y="3154680"/>
                </a:cubicBezTo>
                <a:cubicBezTo>
                  <a:pt x="947420" y="3147060"/>
                  <a:pt x="947482" y="3138092"/>
                  <a:pt x="952500" y="3131820"/>
                </a:cubicBezTo>
                <a:cubicBezTo>
                  <a:pt x="958221" y="3124669"/>
                  <a:pt x="968884" y="3123056"/>
                  <a:pt x="975360" y="3116580"/>
                </a:cubicBezTo>
                <a:cubicBezTo>
                  <a:pt x="984340" y="3107600"/>
                  <a:pt x="990937" y="3096504"/>
                  <a:pt x="998220" y="3086100"/>
                </a:cubicBezTo>
                <a:cubicBezTo>
                  <a:pt x="1008724" y="3071095"/>
                  <a:pt x="1022908" y="3057756"/>
                  <a:pt x="1028700" y="3040380"/>
                </a:cubicBezTo>
                <a:cubicBezTo>
                  <a:pt x="1031240" y="3032760"/>
                  <a:pt x="1031865" y="3024203"/>
                  <a:pt x="1036320" y="3017520"/>
                </a:cubicBezTo>
                <a:cubicBezTo>
                  <a:pt x="1042298" y="3008554"/>
                  <a:pt x="1051560" y="3002280"/>
                  <a:pt x="1059180" y="2994660"/>
                </a:cubicBezTo>
                <a:cubicBezTo>
                  <a:pt x="1079337" y="2914031"/>
                  <a:pt x="1051970" y="3008978"/>
                  <a:pt x="1082040" y="2941320"/>
                </a:cubicBezTo>
                <a:cubicBezTo>
                  <a:pt x="1090812" y="2921582"/>
                  <a:pt x="1093707" y="2889201"/>
                  <a:pt x="1112520" y="2872740"/>
                </a:cubicBezTo>
                <a:cubicBezTo>
                  <a:pt x="1126304" y="2860679"/>
                  <a:pt x="1143000" y="2852420"/>
                  <a:pt x="1158240" y="2842260"/>
                </a:cubicBezTo>
                <a:cubicBezTo>
                  <a:pt x="1165860" y="2837180"/>
                  <a:pt x="1172412" y="2829916"/>
                  <a:pt x="1181100" y="2827020"/>
                </a:cubicBezTo>
                <a:cubicBezTo>
                  <a:pt x="1235508" y="2808884"/>
                  <a:pt x="1213454" y="2820691"/>
                  <a:pt x="1249680" y="2796540"/>
                </a:cubicBezTo>
                <a:cubicBezTo>
                  <a:pt x="1254760" y="2788920"/>
                  <a:pt x="1257769" y="2779401"/>
                  <a:pt x="1264920" y="2773680"/>
                </a:cubicBezTo>
                <a:cubicBezTo>
                  <a:pt x="1271192" y="2768662"/>
                  <a:pt x="1280596" y="2769652"/>
                  <a:pt x="1287780" y="2766060"/>
                </a:cubicBezTo>
                <a:cubicBezTo>
                  <a:pt x="1295971" y="2761964"/>
                  <a:pt x="1302449" y="2754916"/>
                  <a:pt x="1310640" y="2750820"/>
                </a:cubicBezTo>
                <a:cubicBezTo>
                  <a:pt x="1373736" y="2719272"/>
                  <a:pt x="1290846" y="2771636"/>
                  <a:pt x="1356360" y="2727960"/>
                </a:cubicBezTo>
                <a:cubicBezTo>
                  <a:pt x="1374603" y="2700596"/>
                  <a:pt x="1379067" y="2698243"/>
                  <a:pt x="1386840" y="2659380"/>
                </a:cubicBezTo>
                <a:cubicBezTo>
                  <a:pt x="1389380" y="2646680"/>
                  <a:pt x="1389912" y="2633407"/>
                  <a:pt x="1394460" y="2621280"/>
                </a:cubicBezTo>
                <a:cubicBezTo>
                  <a:pt x="1399146" y="2608785"/>
                  <a:pt x="1422677" y="2582148"/>
                  <a:pt x="1432560" y="2575560"/>
                </a:cubicBezTo>
                <a:cubicBezTo>
                  <a:pt x="1439243" y="2571105"/>
                  <a:pt x="1448399" y="2571841"/>
                  <a:pt x="1455420" y="2567940"/>
                </a:cubicBezTo>
                <a:cubicBezTo>
                  <a:pt x="1534025" y="2524271"/>
                  <a:pt x="1472274" y="2547082"/>
                  <a:pt x="1524000" y="2529840"/>
                </a:cubicBezTo>
                <a:cubicBezTo>
                  <a:pt x="1552340" y="2487331"/>
                  <a:pt x="1534213" y="2521905"/>
                  <a:pt x="1546860" y="2446020"/>
                </a:cubicBezTo>
                <a:cubicBezTo>
                  <a:pt x="1548582" y="2435690"/>
                  <a:pt x="1546529" y="2422356"/>
                  <a:pt x="1554480" y="2415540"/>
                </a:cubicBezTo>
                <a:cubicBezTo>
                  <a:pt x="1577366" y="2395924"/>
                  <a:pt x="1670562" y="2393903"/>
                  <a:pt x="1684020" y="2392680"/>
                </a:cubicBezTo>
                <a:cubicBezTo>
                  <a:pt x="1691640" y="2390140"/>
                  <a:pt x="1700710" y="2390202"/>
                  <a:pt x="1706880" y="2385060"/>
                </a:cubicBezTo>
                <a:cubicBezTo>
                  <a:pt x="1732992" y="2363300"/>
                  <a:pt x="1729160" y="2352801"/>
                  <a:pt x="1737360" y="2324100"/>
                </a:cubicBezTo>
                <a:cubicBezTo>
                  <a:pt x="1739567" y="2316377"/>
                  <a:pt x="1742440" y="2308860"/>
                  <a:pt x="1744980" y="2301240"/>
                </a:cubicBezTo>
                <a:cubicBezTo>
                  <a:pt x="1735496" y="2234851"/>
                  <a:pt x="1733598" y="2253302"/>
                  <a:pt x="1744980" y="2179320"/>
                </a:cubicBezTo>
                <a:cubicBezTo>
                  <a:pt x="1746572" y="2168969"/>
                  <a:pt x="1746791" y="2157554"/>
                  <a:pt x="1752600" y="2148840"/>
                </a:cubicBezTo>
                <a:cubicBezTo>
                  <a:pt x="1763519" y="2132462"/>
                  <a:pt x="1783106" y="2133587"/>
                  <a:pt x="1798320" y="2125980"/>
                </a:cubicBezTo>
                <a:cubicBezTo>
                  <a:pt x="1806511" y="2121884"/>
                  <a:pt x="1813560" y="2115820"/>
                  <a:pt x="1821180" y="2110740"/>
                </a:cubicBezTo>
                <a:cubicBezTo>
                  <a:pt x="1826260" y="2103120"/>
                  <a:pt x="1829269" y="2093601"/>
                  <a:pt x="1836420" y="2087880"/>
                </a:cubicBezTo>
                <a:cubicBezTo>
                  <a:pt x="1842692" y="2082862"/>
                  <a:pt x="1852096" y="2083852"/>
                  <a:pt x="1859280" y="2080260"/>
                </a:cubicBezTo>
                <a:cubicBezTo>
                  <a:pt x="1867471" y="2076164"/>
                  <a:pt x="1874520" y="2070100"/>
                  <a:pt x="1882140" y="2065020"/>
                </a:cubicBezTo>
                <a:cubicBezTo>
                  <a:pt x="1914491" y="2016493"/>
                  <a:pt x="1873938" y="2065279"/>
                  <a:pt x="1943100" y="2034540"/>
                </a:cubicBezTo>
                <a:cubicBezTo>
                  <a:pt x="1952948" y="2030163"/>
                  <a:pt x="1956994" y="2017658"/>
                  <a:pt x="1965960" y="2011680"/>
                </a:cubicBezTo>
                <a:cubicBezTo>
                  <a:pt x="1972643" y="2007225"/>
                  <a:pt x="1981636" y="2007652"/>
                  <a:pt x="1988820" y="2004060"/>
                </a:cubicBezTo>
                <a:cubicBezTo>
                  <a:pt x="1997011" y="1999964"/>
                  <a:pt x="2004060" y="1993900"/>
                  <a:pt x="2011680" y="1988820"/>
                </a:cubicBezTo>
                <a:cubicBezTo>
                  <a:pt x="2017878" y="1970227"/>
                  <a:pt x="2019768" y="1957872"/>
                  <a:pt x="2034540" y="1943100"/>
                </a:cubicBezTo>
                <a:cubicBezTo>
                  <a:pt x="2041016" y="1936624"/>
                  <a:pt x="2049780" y="1932940"/>
                  <a:pt x="2057400" y="1927860"/>
                </a:cubicBezTo>
                <a:cubicBezTo>
                  <a:pt x="2076553" y="1870401"/>
                  <a:pt x="2048489" y="1938999"/>
                  <a:pt x="2087880" y="1889760"/>
                </a:cubicBezTo>
                <a:cubicBezTo>
                  <a:pt x="2092898" y="1883488"/>
                  <a:pt x="2091367" y="1873788"/>
                  <a:pt x="2095500" y="1866900"/>
                </a:cubicBezTo>
                <a:cubicBezTo>
                  <a:pt x="2099196" y="1860740"/>
                  <a:pt x="2105660" y="1856740"/>
                  <a:pt x="2110740" y="1851660"/>
                </a:cubicBezTo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7FBACEF-AB18-47C8-AAD5-747F46097B09}"/>
              </a:ext>
            </a:extLst>
          </p:cNvPr>
          <p:cNvSpPr/>
          <p:nvPr/>
        </p:nvSpPr>
        <p:spPr>
          <a:xfrm>
            <a:off x="2331720" y="4914900"/>
            <a:ext cx="922020" cy="777240"/>
          </a:xfrm>
          <a:custGeom>
            <a:avLst/>
            <a:gdLst>
              <a:gd name="connsiteX0" fmla="*/ 45720 w 922020"/>
              <a:gd name="connsiteY0" fmla="*/ 693420 h 777240"/>
              <a:gd name="connsiteX1" fmla="*/ 15240 w 922020"/>
              <a:gd name="connsiteY1" fmla="*/ 632460 h 777240"/>
              <a:gd name="connsiteX2" fmla="*/ 30480 w 922020"/>
              <a:gd name="connsiteY2" fmla="*/ 525780 h 777240"/>
              <a:gd name="connsiteX3" fmla="*/ 15240 w 922020"/>
              <a:gd name="connsiteY3" fmla="*/ 449580 h 777240"/>
              <a:gd name="connsiteX4" fmla="*/ 0 w 922020"/>
              <a:gd name="connsiteY4" fmla="*/ 426720 h 777240"/>
              <a:gd name="connsiteX5" fmla="*/ 15240 w 922020"/>
              <a:gd name="connsiteY5" fmla="*/ 350520 h 777240"/>
              <a:gd name="connsiteX6" fmla="*/ 30480 w 922020"/>
              <a:gd name="connsiteY6" fmla="*/ 327660 h 777240"/>
              <a:gd name="connsiteX7" fmla="*/ 45720 w 922020"/>
              <a:gd name="connsiteY7" fmla="*/ 274320 h 777240"/>
              <a:gd name="connsiteX8" fmla="*/ 60960 w 922020"/>
              <a:gd name="connsiteY8" fmla="*/ 251460 h 777240"/>
              <a:gd name="connsiteX9" fmla="*/ 68580 w 922020"/>
              <a:gd name="connsiteY9" fmla="*/ 228600 h 777240"/>
              <a:gd name="connsiteX10" fmla="*/ 106680 w 922020"/>
              <a:gd name="connsiteY10" fmla="*/ 182880 h 777240"/>
              <a:gd name="connsiteX11" fmla="*/ 144780 w 922020"/>
              <a:gd name="connsiteY11" fmla="*/ 144780 h 777240"/>
              <a:gd name="connsiteX12" fmla="*/ 152400 w 922020"/>
              <a:gd name="connsiteY12" fmla="*/ 121920 h 777240"/>
              <a:gd name="connsiteX13" fmla="*/ 198120 w 922020"/>
              <a:gd name="connsiteY13" fmla="*/ 106680 h 777240"/>
              <a:gd name="connsiteX14" fmla="*/ 243840 w 922020"/>
              <a:gd name="connsiteY14" fmla="*/ 83820 h 777240"/>
              <a:gd name="connsiteX15" fmla="*/ 266700 w 922020"/>
              <a:gd name="connsiteY15" fmla="*/ 60960 h 777240"/>
              <a:gd name="connsiteX16" fmla="*/ 281940 w 922020"/>
              <a:gd name="connsiteY16" fmla="*/ 38100 h 777240"/>
              <a:gd name="connsiteX17" fmla="*/ 358140 w 922020"/>
              <a:gd name="connsiteY17" fmla="*/ 7620 h 777240"/>
              <a:gd name="connsiteX18" fmla="*/ 381000 w 922020"/>
              <a:gd name="connsiteY18" fmla="*/ 0 h 777240"/>
              <a:gd name="connsiteX19" fmla="*/ 411480 w 922020"/>
              <a:gd name="connsiteY19" fmla="*/ 7620 h 777240"/>
              <a:gd name="connsiteX20" fmla="*/ 434340 w 922020"/>
              <a:gd name="connsiteY20" fmla="*/ 53340 h 777240"/>
              <a:gd name="connsiteX21" fmla="*/ 457200 w 922020"/>
              <a:gd name="connsiteY21" fmla="*/ 76200 h 777240"/>
              <a:gd name="connsiteX22" fmla="*/ 480060 w 922020"/>
              <a:gd name="connsiteY22" fmla="*/ 83820 h 777240"/>
              <a:gd name="connsiteX23" fmla="*/ 579120 w 922020"/>
              <a:gd name="connsiteY23" fmla="*/ 91440 h 777240"/>
              <a:gd name="connsiteX24" fmla="*/ 624840 w 922020"/>
              <a:gd name="connsiteY24" fmla="*/ 106680 h 777240"/>
              <a:gd name="connsiteX25" fmla="*/ 647700 w 922020"/>
              <a:gd name="connsiteY25" fmla="*/ 114300 h 777240"/>
              <a:gd name="connsiteX26" fmla="*/ 670560 w 922020"/>
              <a:gd name="connsiteY26" fmla="*/ 129540 h 777240"/>
              <a:gd name="connsiteX27" fmla="*/ 685800 w 922020"/>
              <a:gd name="connsiteY27" fmla="*/ 152400 h 777240"/>
              <a:gd name="connsiteX28" fmla="*/ 731520 w 922020"/>
              <a:gd name="connsiteY28" fmla="*/ 182880 h 777240"/>
              <a:gd name="connsiteX29" fmla="*/ 769620 w 922020"/>
              <a:gd name="connsiteY29" fmla="*/ 243840 h 777240"/>
              <a:gd name="connsiteX30" fmla="*/ 800100 w 922020"/>
              <a:gd name="connsiteY30" fmla="*/ 312420 h 777240"/>
              <a:gd name="connsiteX31" fmla="*/ 807720 w 922020"/>
              <a:gd name="connsiteY31" fmla="*/ 335280 h 777240"/>
              <a:gd name="connsiteX32" fmla="*/ 815340 w 922020"/>
              <a:gd name="connsiteY32" fmla="*/ 419100 h 777240"/>
              <a:gd name="connsiteX33" fmla="*/ 861060 w 922020"/>
              <a:gd name="connsiteY33" fmla="*/ 449580 h 777240"/>
              <a:gd name="connsiteX34" fmla="*/ 883920 w 922020"/>
              <a:gd name="connsiteY34" fmla="*/ 464820 h 777240"/>
              <a:gd name="connsiteX35" fmla="*/ 899160 w 922020"/>
              <a:gd name="connsiteY35" fmla="*/ 541020 h 777240"/>
              <a:gd name="connsiteX36" fmla="*/ 922020 w 922020"/>
              <a:gd name="connsiteY36" fmla="*/ 586740 h 777240"/>
              <a:gd name="connsiteX37" fmla="*/ 914400 w 922020"/>
              <a:gd name="connsiteY37" fmla="*/ 609600 h 777240"/>
              <a:gd name="connsiteX38" fmla="*/ 891540 w 922020"/>
              <a:gd name="connsiteY38" fmla="*/ 617220 h 777240"/>
              <a:gd name="connsiteX39" fmla="*/ 876300 w 922020"/>
              <a:gd name="connsiteY39" fmla="*/ 662940 h 777240"/>
              <a:gd name="connsiteX40" fmla="*/ 853440 w 922020"/>
              <a:gd name="connsiteY40" fmla="*/ 708660 h 777240"/>
              <a:gd name="connsiteX41" fmla="*/ 830580 w 922020"/>
              <a:gd name="connsiteY41" fmla="*/ 723900 h 777240"/>
              <a:gd name="connsiteX42" fmla="*/ 822960 w 922020"/>
              <a:gd name="connsiteY42" fmla="*/ 77724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22020" h="777240">
                <a:moveTo>
                  <a:pt x="45720" y="693420"/>
                </a:moveTo>
                <a:cubicBezTo>
                  <a:pt x="41414" y="686243"/>
                  <a:pt x="15240" y="648865"/>
                  <a:pt x="15240" y="632460"/>
                </a:cubicBezTo>
                <a:cubicBezTo>
                  <a:pt x="15240" y="580488"/>
                  <a:pt x="20223" y="566810"/>
                  <a:pt x="30480" y="525780"/>
                </a:cubicBezTo>
                <a:cubicBezTo>
                  <a:pt x="27672" y="506123"/>
                  <a:pt x="25880" y="470859"/>
                  <a:pt x="15240" y="449580"/>
                </a:cubicBezTo>
                <a:cubicBezTo>
                  <a:pt x="11144" y="441389"/>
                  <a:pt x="5080" y="434340"/>
                  <a:pt x="0" y="426720"/>
                </a:cubicBezTo>
                <a:cubicBezTo>
                  <a:pt x="2808" y="407063"/>
                  <a:pt x="4600" y="371799"/>
                  <a:pt x="15240" y="350520"/>
                </a:cubicBezTo>
                <a:cubicBezTo>
                  <a:pt x="19336" y="342329"/>
                  <a:pt x="26384" y="335851"/>
                  <a:pt x="30480" y="327660"/>
                </a:cubicBezTo>
                <a:cubicBezTo>
                  <a:pt x="45308" y="298003"/>
                  <a:pt x="31071" y="308500"/>
                  <a:pt x="45720" y="274320"/>
                </a:cubicBezTo>
                <a:cubicBezTo>
                  <a:pt x="49328" y="265902"/>
                  <a:pt x="56864" y="259651"/>
                  <a:pt x="60960" y="251460"/>
                </a:cubicBezTo>
                <a:cubicBezTo>
                  <a:pt x="64552" y="244276"/>
                  <a:pt x="64988" y="235784"/>
                  <a:pt x="68580" y="228600"/>
                </a:cubicBezTo>
                <a:cubicBezTo>
                  <a:pt x="82769" y="200221"/>
                  <a:pt x="85614" y="208159"/>
                  <a:pt x="106680" y="182880"/>
                </a:cubicBezTo>
                <a:cubicBezTo>
                  <a:pt x="138430" y="144780"/>
                  <a:pt x="102870" y="172720"/>
                  <a:pt x="144780" y="144780"/>
                </a:cubicBezTo>
                <a:cubicBezTo>
                  <a:pt x="147320" y="137160"/>
                  <a:pt x="145864" y="126589"/>
                  <a:pt x="152400" y="121920"/>
                </a:cubicBezTo>
                <a:cubicBezTo>
                  <a:pt x="165472" y="112583"/>
                  <a:pt x="184754" y="115591"/>
                  <a:pt x="198120" y="106680"/>
                </a:cubicBezTo>
                <a:cubicBezTo>
                  <a:pt x="227663" y="86985"/>
                  <a:pt x="212292" y="94336"/>
                  <a:pt x="243840" y="83820"/>
                </a:cubicBezTo>
                <a:cubicBezTo>
                  <a:pt x="251460" y="76200"/>
                  <a:pt x="259801" y="69239"/>
                  <a:pt x="266700" y="60960"/>
                </a:cubicBezTo>
                <a:cubicBezTo>
                  <a:pt x="272563" y="53925"/>
                  <a:pt x="275464" y="44576"/>
                  <a:pt x="281940" y="38100"/>
                </a:cubicBezTo>
                <a:cubicBezTo>
                  <a:pt x="302344" y="17696"/>
                  <a:pt x="332062" y="15071"/>
                  <a:pt x="358140" y="7620"/>
                </a:cubicBezTo>
                <a:cubicBezTo>
                  <a:pt x="365863" y="5413"/>
                  <a:pt x="373380" y="2540"/>
                  <a:pt x="381000" y="0"/>
                </a:cubicBezTo>
                <a:cubicBezTo>
                  <a:pt x="391160" y="2540"/>
                  <a:pt x="402766" y="1811"/>
                  <a:pt x="411480" y="7620"/>
                </a:cubicBezTo>
                <a:cubicBezTo>
                  <a:pt x="433062" y="22008"/>
                  <a:pt x="422169" y="35084"/>
                  <a:pt x="434340" y="53340"/>
                </a:cubicBezTo>
                <a:cubicBezTo>
                  <a:pt x="440318" y="62306"/>
                  <a:pt x="448234" y="70222"/>
                  <a:pt x="457200" y="76200"/>
                </a:cubicBezTo>
                <a:cubicBezTo>
                  <a:pt x="463883" y="80655"/>
                  <a:pt x="472090" y="82824"/>
                  <a:pt x="480060" y="83820"/>
                </a:cubicBezTo>
                <a:cubicBezTo>
                  <a:pt x="512922" y="87928"/>
                  <a:pt x="546100" y="88900"/>
                  <a:pt x="579120" y="91440"/>
                </a:cubicBezTo>
                <a:lnTo>
                  <a:pt x="624840" y="106680"/>
                </a:lnTo>
                <a:cubicBezTo>
                  <a:pt x="632460" y="109220"/>
                  <a:pt x="641017" y="109845"/>
                  <a:pt x="647700" y="114300"/>
                </a:cubicBezTo>
                <a:lnTo>
                  <a:pt x="670560" y="129540"/>
                </a:lnTo>
                <a:cubicBezTo>
                  <a:pt x="675640" y="137160"/>
                  <a:pt x="678908" y="146369"/>
                  <a:pt x="685800" y="152400"/>
                </a:cubicBezTo>
                <a:cubicBezTo>
                  <a:pt x="699584" y="164461"/>
                  <a:pt x="731520" y="182880"/>
                  <a:pt x="731520" y="182880"/>
                </a:cubicBezTo>
                <a:cubicBezTo>
                  <a:pt x="749656" y="237288"/>
                  <a:pt x="733394" y="219689"/>
                  <a:pt x="769620" y="243840"/>
                </a:cubicBezTo>
                <a:cubicBezTo>
                  <a:pt x="793771" y="280066"/>
                  <a:pt x="781964" y="258012"/>
                  <a:pt x="800100" y="312420"/>
                </a:cubicBezTo>
                <a:lnTo>
                  <a:pt x="807720" y="335280"/>
                </a:lnTo>
                <a:cubicBezTo>
                  <a:pt x="810260" y="363220"/>
                  <a:pt x="803476" y="393677"/>
                  <a:pt x="815340" y="419100"/>
                </a:cubicBezTo>
                <a:cubicBezTo>
                  <a:pt x="823086" y="435698"/>
                  <a:pt x="845820" y="439420"/>
                  <a:pt x="861060" y="449580"/>
                </a:cubicBezTo>
                <a:lnTo>
                  <a:pt x="883920" y="464820"/>
                </a:lnTo>
                <a:cubicBezTo>
                  <a:pt x="886728" y="484477"/>
                  <a:pt x="888520" y="519741"/>
                  <a:pt x="899160" y="541020"/>
                </a:cubicBezTo>
                <a:cubicBezTo>
                  <a:pt x="928703" y="600106"/>
                  <a:pt x="902867" y="529281"/>
                  <a:pt x="922020" y="586740"/>
                </a:cubicBezTo>
                <a:cubicBezTo>
                  <a:pt x="919480" y="594360"/>
                  <a:pt x="920080" y="603920"/>
                  <a:pt x="914400" y="609600"/>
                </a:cubicBezTo>
                <a:cubicBezTo>
                  <a:pt x="908720" y="615280"/>
                  <a:pt x="896209" y="610684"/>
                  <a:pt x="891540" y="617220"/>
                </a:cubicBezTo>
                <a:cubicBezTo>
                  <a:pt x="882203" y="630292"/>
                  <a:pt x="881380" y="647700"/>
                  <a:pt x="876300" y="662940"/>
                </a:cubicBezTo>
                <a:cubicBezTo>
                  <a:pt x="870102" y="681533"/>
                  <a:pt x="868212" y="693888"/>
                  <a:pt x="853440" y="708660"/>
                </a:cubicBezTo>
                <a:cubicBezTo>
                  <a:pt x="846964" y="715136"/>
                  <a:pt x="838200" y="718820"/>
                  <a:pt x="830580" y="723900"/>
                </a:cubicBezTo>
                <a:cubicBezTo>
                  <a:pt x="819747" y="756399"/>
                  <a:pt x="822960" y="738728"/>
                  <a:pt x="822960" y="777240"/>
                </a:cubicBezTo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B689A77-23C6-4C45-ABD3-C22425971E47}"/>
              </a:ext>
            </a:extLst>
          </p:cNvPr>
          <p:cNvSpPr/>
          <p:nvPr/>
        </p:nvSpPr>
        <p:spPr>
          <a:xfrm>
            <a:off x="1534431" y="3040330"/>
            <a:ext cx="660129" cy="769670"/>
          </a:xfrm>
          <a:custGeom>
            <a:avLst/>
            <a:gdLst>
              <a:gd name="connsiteX0" fmla="*/ 477249 w 660129"/>
              <a:gd name="connsiteY0" fmla="*/ 38150 h 769670"/>
              <a:gd name="connsiteX1" fmla="*/ 370569 w 660129"/>
              <a:gd name="connsiteY1" fmla="*/ 50 h 769670"/>
              <a:gd name="connsiteX2" fmla="*/ 355329 w 660129"/>
              <a:gd name="connsiteY2" fmla="*/ 22910 h 769670"/>
              <a:gd name="connsiteX3" fmla="*/ 332469 w 660129"/>
              <a:gd name="connsiteY3" fmla="*/ 30530 h 769670"/>
              <a:gd name="connsiteX4" fmla="*/ 286749 w 660129"/>
              <a:gd name="connsiteY4" fmla="*/ 61010 h 769670"/>
              <a:gd name="connsiteX5" fmla="*/ 263889 w 660129"/>
              <a:gd name="connsiteY5" fmla="*/ 106730 h 769670"/>
              <a:gd name="connsiteX6" fmla="*/ 248649 w 660129"/>
              <a:gd name="connsiteY6" fmla="*/ 152450 h 769670"/>
              <a:gd name="connsiteX7" fmla="*/ 241029 w 660129"/>
              <a:gd name="connsiteY7" fmla="*/ 175310 h 769670"/>
              <a:gd name="connsiteX8" fmla="*/ 233409 w 660129"/>
              <a:gd name="connsiteY8" fmla="*/ 198170 h 769670"/>
              <a:gd name="connsiteX9" fmla="*/ 202929 w 660129"/>
              <a:gd name="connsiteY9" fmla="*/ 243890 h 769670"/>
              <a:gd name="connsiteX10" fmla="*/ 195309 w 660129"/>
              <a:gd name="connsiteY10" fmla="*/ 266750 h 769670"/>
              <a:gd name="connsiteX11" fmla="*/ 141969 w 660129"/>
              <a:gd name="connsiteY11" fmla="*/ 335330 h 769670"/>
              <a:gd name="connsiteX12" fmla="*/ 126729 w 660129"/>
              <a:gd name="connsiteY12" fmla="*/ 381050 h 769670"/>
              <a:gd name="connsiteX13" fmla="*/ 119109 w 660129"/>
              <a:gd name="connsiteY13" fmla="*/ 403910 h 769670"/>
              <a:gd name="connsiteX14" fmla="*/ 96249 w 660129"/>
              <a:gd name="connsiteY14" fmla="*/ 419150 h 769670"/>
              <a:gd name="connsiteX15" fmla="*/ 81009 w 660129"/>
              <a:gd name="connsiteY15" fmla="*/ 442010 h 769670"/>
              <a:gd name="connsiteX16" fmla="*/ 65769 w 660129"/>
              <a:gd name="connsiteY16" fmla="*/ 487730 h 769670"/>
              <a:gd name="connsiteX17" fmla="*/ 50529 w 660129"/>
              <a:gd name="connsiteY17" fmla="*/ 510590 h 769670"/>
              <a:gd name="connsiteX18" fmla="*/ 42909 w 660129"/>
              <a:gd name="connsiteY18" fmla="*/ 533450 h 769670"/>
              <a:gd name="connsiteX19" fmla="*/ 20049 w 660129"/>
              <a:gd name="connsiteY19" fmla="*/ 548690 h 769670"/>
              <a:gd name="connsiteX20" fmla="*/ 4809 w 660129"/>
              <a:gd name="connsiteY20" fmla="*/ 594410 h 769670"/>
              <a:gd name="connsiteX21" fmla="*/ 50529 w 660129"/>
              <a:gd name="connsiteY21" fmla="*/ 609650 h 769670"/>
              <a:gd name="connsiteX22" fmla="*/ 58149 w 660129"/>
              <a:gd name="connsiteY22" fmla="*/ 632510 h 769670"/>
              <a:gd name="connsiteX23" fmla="*/ 81009 w 660129"/>
              <a:gd name="connsiteY23" fmla="*/ 678230 h 769670"/>
              <a:gd name="connsiteX24" fmla="*/ 111489 w 660129"/>
              <a:gd name="connsiteY24" fmla="*/ 746810 h 769670"/>
              <a:gd name="connsiteX25" fmla="*/ 157209 w 660129"/>
              <a:gd name="connsiteY25" fmla="*/ 762050 h 769670"/>
              <a:gd name="connsiteX26" fmla="*/ 180069 w 660129"/>
              <a:gd name="connsiteY26" fmla="*/ 769670 h 769670"/>
              <a:gd name="connsiteX27" fmla="*/ 317229 w 660129"/>
              <a:gd name="connsiteY27" fmla="*/ 762050 h 769670"/>
              <a:gd name="connsiteX28" fmla="*/ 347709 w 660129"/>
              <a:gd name="connsiteY28" fmla="*/ 754430 h 769670"/>
              <a:gd name="connsiteX29" fmla="*/ 362949 w 660129"/>
              <a:gd name="connsiteY29" fmla="*/ 731570 h 769670"/>
              <a:gd name="connsiteX30" fmla="*/ 385809 w 660129"/>
              <a:gd name="connsiteY30" fmla="*/ 708710 h 769670"/>
              <a:gd name="connsiteX31" fmla="*/ 416289 w 660129"/>
              <a:gd name="connsiteY31" fmla="*/ 662990 h 769670"/>
              <a:gd name="connsiteX32" fmla="*/ 462009 w 660129"/>
              <a:gd name="connsiteY32" fmla="*/ 647750 h 769670"/>
              <a:gd name="connsiteX33" fmla="*/ 484869 w 660129"/>
              <a:gd name="connsiteY33" fmla="*/ 602030 h 769670"/>
              <a:gd name="connsiteX34" fmla="*/ 530589 w 660129"/>
              <a:gd name="connsiteY34" fmla="*/ 586790 h 769670"/>
              <a:gd name="connsiteX35" fmla="*/ 545829 w 660129"/>
              <a:gd name="connsiteY35" fmla="*/ 563930 h 769670"/>
              <a:gd name="connsiteX36" fmla="*/ 591549 w 660129"/>
              <a:gd name="connsiteY36" fmla="*/ 548690 h 769670"/>
              <a:gd name="connsiteX37" fmla="*/ 606789 w 660129"/>
              <a:gd name="connsiteY37" fmla="*/ 525830 h 769670"/>
              <a:gd name="connsiteX38" fmla="*/ 652509 w 660129"/>
              <a:gd name="connsiteY38" fmla="*/ 480110 h 769670"/>
              <a:gd name="connsiteX39" fmla="*/ 660129 w 660129"/>
              <a:gd name="connsiteY39" fmla="*/ 457250 h 769670"/>
              <a:gd name="connsiteX40" fmla="*/ 637269 w 660129"/>
              <a:gd name="connsiteY40" fmla="*/ 411530 h 769670"/>
              <a:gd name="connsiteX41" fmla="*/ 629649 w 660129"/>
              <a:gd name="connsiteY41" fmla="*/ 388670 h 769670"/>
              <a:gd name="connsiteX42" fmla="*/ 614409 w 660129"/>
              <a:gd name="connsiteY42" fmla="*/ 365810 h 769670"/>
              <a:gd name="connsiteX43" fmla="*/ 599169 w 660129"/>
              <a:gd name="connsiteY43" fmla="*/ 320090 h 769670"/>
              <a:gd name="connsiteX44" fmla="*/ 591549 w 660129"/>
              <a:gd name="connsiteY44" fmla="*/ 297230 h 769670"/>
              <a:gd name="connsiteX45" fmla="*/ 576309 w 660129"/>
              <a:gd name="connsiteY45" fmla="*/ 274370 h 769670"/>
              <a:gd name="connsiteX46" fmla="*/ 561069 w 660129"/>
              <a:gd name="connsiteY46" fmla="*/ 213410 h 769670"/>
              <a:gd name="connsiteX47" fmla="*/ 545829 w 660129"/>
              <a:gd name="connsiteY47" fmla="*/ 190550 h 769670"/>
              <a:gd name="connsiteX48" fmla="*/ 530589 w 660129"/>
              <a:gd name="connsiteY48" fmla="*/ 144830 h 769670"/>
              <a:gd name="connsiteX49" fmla="*/ 507729 w 660129"/>
              <a:gd name="connsiteY49" fmla="*/ 91490 h 769670"/>
              <a:gd name="connsiteX50" fmla="*/ 500109 w 660129"/>
              <a:gd name="connsiteY50" fmla="*/ 68630 h 769670"/>
              <a:gd name="connsiteX51" fmla="*/ 477249 w 660129"/>
              <a:gd name="connsiteY51" fmla="*/ 61010 h 769670"/>
              <a:gd name="connsiteX52" fmla="*/ 477249 w 660129"/>
              <a:gd name="connsiteY52" fmla="*/ 38150 h 76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60129" h="769670">
                <a:moveTo>
                  <a:pt x="477249" y="38150"/>
                </a:moveTo>
                <a:cubicBezTo>
                  <a:pt x="459469" y="27990"/>
                  <a:pt x="408037" y="4734"/>
                  <a:pt x="370569" y="50"/>
                </a:cubicBezTo>
                <a:cubicBezTo>
                  <a:pt x="361482" y="-1086"/>
                  <a:pt x="362480" y="17189"/>
                  <a:pt x="355329" y="22910"/>
                </a:cubicBezTo>
                <a:cubicBezTo>
                  <a:pt x="349057" y="27928"/>
                  <a:pt x="339490" y="26629"/>
                  <a:pt x="332469" y="30530"/>
                </a:cubicBezTo>
                <a:cubicBezTo>
                  <a:pt x="316458" y="39425"/>
                  <a:pt x="286749" y="61010"/>
                  <a:pt x="286749" y="61010"/>
                </a:cubicBezTo>
                <a:cubicBezTo>
                  <a:pt x="258959" y="144380"/>
                  <a:pt x="303280" y="18100"/>
                  <a:pt x="263889" y="106730"/>
                </a:cubicBezTo>
                <a:cubicBezTo>
                  <a:pt x="257365" y="121410"/>
                  <a:pt x="253729" y="137210"/>
                  <a:pt x="248649" y="152450"/>
                </a:cubicBezTo>
                <a:lnTo>
                  <a:pt x="241029" y="175310"/>
                </a:lnTo>
                <a:cubicBezTo>
                  <a:pt x="238489" y="182930"/>
                  <a:pt x="237864" y="191487"/>
                  <a:pt x="233409" y="198170"/>
                </a:cubicBezTo>
                <a:cubicBezTo>
                  <a:pt x="223249" y="213410"/>
                  <a:pt x="208721" y="226514"/>
                  <a:pt x="202929" y="243890"/>
                </a:cubicBezTo>
                <a:cubicBezTo>
                  <a:pt x="200389" y="251510"/>
                  <a:pt x="199764" y="260067"/>
                  <a:pt x="195309" y="266750"/>
                </a:cubicBezTo>
                <a:cubicBezTo>
                  <a:pt x="169010" y="306198"/>
                  <a:pt x="162258" y="274462"/>
                  <a:pt x="141969" y="335330"/>
                </a:cubicBezTo>
                <a:lnTo>
                  <a:pt x="126729" y="381050"/>
                </a:lnTo>
                <a:cubicBezTo>
                  <a:pt x="124189" y="388670"/>
                  <a:pt x="125792" y="399455"/>
                  <a:pt x="119109" y="403910"/>
                </a:cubicBezTo>
                <a:lnTo>
                  <a:pt x="96249" y="419150"/>
                </a:lnTo>
                <a:cubicBezTo>
                  <a:pt x="91169" y="426770"/>
                  <a:pt x="84728" y="433641"/>
                  <a:pt x="81009" y="442010"/>
                </a:cubicBezTo>
                <a:cubicBezTo>
                  <a:pt x="74485" y="456690"/>
                  <a:pt x="74680" y="474364"/>
                  <a:pt x="65769" y="487730"/>
                </a:cubicBezTo>
                <a:cubicBezTo>
                  <a:pt x="60689" y="495350"/>
                  <a:pt x="54625" y="502399"/>
                  <a:pt x="50529" y="510590"/>
                </a:cubicBezTo>
                <a:cubicBezTo>
                  <a:pt x="46937" y="517774"/>
                  <a:pt x="47927" y="527178"/>
                  <a:pt x="42909" y="533450"/>
                </a:cubicBezTo>
                <a:cubicBezTo>
                  <a:pt x="37188" y="540601"/>
                  <a:pt x="27669" y="543610"/>
                  <a:pt x="20049" y="548690"/>
                </a:cubicBezTo>
                <a:cubicBezTo>
                  <a:pt x="14969" y="563930"/>
                  <a:pt x="-10431" y="589330"/>
                  <a:pt x="4809" y="594410"/>
                </a:cubicBezTo>
                <a:lnTo>
                  <a:pt x="50529" y="609650"/>
                </a:lnTo>
                <a:cubicBezTo>
                  <a:pt x="53069" y="617270"/>
                  <a:pt x="54557" y="625326"/>
                  <a:pt x="58149" y="632510"/>
                </a:cubicBezTo>
                <a:cubicBezTo>
                  <a:pt x="87692" y="691596"/>
                  <a:pt x="61856" y="620771"/>
                  <a:pt x="81009" y="678230"/>
                </a:cubicBezTo>
                <a:cubicBezTo>
                  <a:pt x="87411" y="723044"/>
                  <a:pt x="74966" y="730578"/>
                  <a:pt x="111489" y="746810"/>
                </a:cubicBezTo>
                <a:cubicBezTo>
                  <a:pt x="126169" y="753334"/>
                  <a:pt x="141969" y="756970"/>
                  <a:pt x="157209" y="762050"/>
                </a:cubicBezTo>
                <a:lnTo>
                  <a:pt x="180069" y="769670"/>
                </a:lnTo>
                <a:cubicBezTo>
                  <a:pt x="225789" y="767130"/>
                  <a:pt x="271627" y="766196"/>
                  <a:pt x="317229" y="762050"/>
                </a:cubicBezTo>
                <a:cubicBezTo>
                  <a:pt x="327659" y="761102"/>
                  <a:pt x="338995" y="760239"/>
                  <a:pt x="347709" y="754430"/>
                </a:cubicBezTo>
                <a:cubicBezTo>
                  <a:pt x="355329" y="749350"/>
                  <a:pt x="357086" y="738605"/>
                  <a:pt x="362949" y="731570"/>
                </a:cubicBezTo>
                <a:cubicBezTo>
                  <a:pt x="369848" y="723291"/>
                  <a:pt x="378189" y="716330"/>
                  <a:pt x="385809" y="708710"/>
                </a:cubicBezTo>
                <a:cubicBezTo>
                  <a:pt x="392969" y="687230"/>
                  <a:pt x="392938" y="675963"/>
                  <a:pt x="416289" y="662990"/>
                </a:cubicBezTo>
                <a:cubicBezTo>
                  <a:pt x="430332" y="655188"/>
                  <a:pt x="462009" y="647750"/>
                  <a:pt x="462009" y="647750"/>
                </a:cubicBezTo>
                <a:cubicBezTo>
                  <a:pt x="466161" y="635294"/>
                  <a:pt x="472430" y="609805"/>
                  <a:pt x="484869" y="602030"/>
                </a:cubicBezTo>
                <a:cubicBezTo>
                  <a:pt x="498492" y="593516"/>
                  <a:pt x="530589" y="586790"/>
                  <a:pt x="530589" y="586790"/>
                </a:cubicBezTo>
                <a:cubicBezTo>
                  <a:pt x="535669" y="579170"/>
                  <a:pt x="538063" y="568784"/>
                  <a:pt x="545829" y="563930"/>
                </a:cubicBezTo>
                <a:cubicBezTo>
                  <a:pt x="559452" y="555416"/>
                  <a:pt x="591549" y="548690"/>
                  <a:pt x="591549" y="548690"/>
                </a:cubicBezTo>
                <a:cubicBezTo>
                  <a:pt x="596629" y="541070"/>
                  <a:pt x="600705" y="532675"/>
                  <a:pt x="606789" y="525830"/>
                </a:cubicBezTo>
                <a:cubicBezTo>
                  <a:pt x="621108" y="509721"/>
                  <a:pt x="652509" y="480110"/>
                  <a:pt x="652509" y="480110"/>
                </a:cubicBezTo>
                <a:cubicBezTo>
                  <a:pt x="655049" y="472490"/>
                  <a:pt x="660129" y="465282"/>
                  <a:pt x="660129" y="457250"/>
                </a:cubicBezTo>
                <a:cubicBezTo>
                  <a:pt x="660129" y="438097"/>
                  <a:pt x="644974" y="426941"/>
                  <a:pt x="637269" y="411530"/>
                </a:cubicBezTo>
                <a:cubicBezTo>
                  <a:pt x="633677" y="404346"/>
                  <a:pt x="633241" y="395854"/>
                  <a:pt x="629649" y="388670"/>
                </a:cubicBezTo>
                <a:cubicBezTo>
                  <a:pt x="625553" y="380479"/>
                  <a:pt x="618128" y="374179"/>
                  <a:pt x="614409" y="365810"/>
                </a:cubicBezTo>
                <a:cubicBezTo>
                  <a:pt x="607885" y="351130"/>
                  <a:pt x="604249" y="335330"/>
                  <a:pt x="599169" y="320090"/>
                </a:cubicBezTo>
                <a:cubicBezTo>
                  <a:pt x="596629" y="312470"/>
                  <a:pt x="596004" y="303913"/>
                  <a:pt x="591549" y="297230"/>
                </a:cubicBezTo>
                <a:lnTo>
                  <a:pt x="576309" y="274370"/>
                </a:lnTo>
                <a:cubicBezTo>
                  <a:pt x="573411" y="259879"/>
                  <a:pt x="568879" y="229031"/>
                  <a:pt x="561069" y="213410"/>
                </a:cubicBezTo>
                <a:cubicBezTo>
                  <a:pt x="556973" y="205219"/>
                  <a:pt x="549548" y="198919"/>
                  <a:pt x="545829" y="190550"/>
                </a:cubicBezTo>
                <a:cubicBezTo>
                  <a:pt x="539305" y="175870"/>
                  <a:pt x="535669" y="160070"/>
                  <a:pt x="530589" y="144830"/>
                </a:cubicBezTo>
                <a:cubicBezTo>
                  <a:pt x="512719" y="91219"/>
                  <a:pt x="535977" y="157402"/>
                  <a:pt x="507729" y="91490"/>
                </a:cubicBezTo>
                <a:cubicBezTo>
                  <a:pt x="504565" y="84107"/>
                  <a:pt x="505789" y="74310"/>
                  <a:pt x="500109" y="68630"/>
                </a:cubicBezTo>
                <a:cubicBezTo>
                  <a:pt x="494429" y="62950"/>
                  <a:pt x="484433" y="64602"/>
                  <a:pt x="477249" y="61010"/>
                </a:cubicBezTo>
                <a:cubicBezTo>
                  <a:pt x="474036" y="59404"/>
                  <a:pt x="495029" y="48310"/>
                  <a:pt x="477249" y="38150"/>
                </a:cubicBezTo>
                <a:close/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7CE1841-7387-4BE1-9085-480338AE063F}"/>
              </a:ext>
            </a:extLst>
          </p:cNvPr>
          <p:cNvSpPr/>
          <p:nvPr/>
        </p:nvSpPr>
        <p:spPr>
          <a:xfrm>
            <a:off x="3589020" y="1127760"/>
            <a:ext cx="1912620" cy="1836420"/>
          </a:xfrm>
          <a:custGeom>
            <a:avLst/>
            <a:gdLst>
              <a:gd name="connsiteX0" fmla="*/ 0 w 1912620"/>
              <a:gd name="connsiteY0" fmla="*/ 38100 h 1836420"/>
              <a:gd name="connsiteX1" fmla="*/ 53340 w 1912620"/>
              <a:gd name="connsiteY1" fmla="*/ 99060 h 1836420"/>
              <a:gd name="connsiteX2" fmla="*/ 60960 w 1912620"/>
              <a:gd name="connsiteY2" fmla="*/ 121920 h 1836420"/>
              <a:gd name="connsiteX3" fmla="*/ 91440 w 1912620"/>
              <a:gd name="connsiteY3" fmla="*/ 167640 h 1836420"/>
              <a:gd name="connsiteX4" fmla="*/ 106680 w 1912620"/>
              <a:gd name="connsiteY4" fmla="*/ 190500 h 1836420"/>
              <a:gd name="connsiteX5" fmla="*/ 129540 w 1912620"/>
              <a:gd name="connsiteY5" fmla="*/ 205740 h 1836420"/>
              <a:gd name="connsiteX6" fmla="*/ 167640 w 1912620"/>
              <a:gd name="connsiteY6" fmla="*/ 274320 h 1836420"/>
              <a:gd name="connsiteX7" fmla="*/ 160020 w 1912620"/>
              <a:gd name="connsiteY7" fmla="*/ 342900 h 1836420"/>
              <a:gd name="connsiteX8" fmla="*/ 152400 w 1912620"/>
              <a:gd name="connsiteY8" fmla="*/ 365760 h 1836420"/>
              <a:gd name="connsiteX9" fmla="*/ 167640 w 1912620"/>
              <a:gd name="connsiteY9" fmla="*/ 502920 h 1836420"/>
              <a:gd name="connsiteX10" fmla="*/ 175260 w 1912620"/>
              <a:gd name="connsiteY10" fmla="*/ 525780 h 1836420"/>
              <a:gd name="connsiteX11" fmla="*/ 182880 w 1912620"/>
              <a:gd name="connsiteY11" fmla="*/ 556260 h 1836420"/>
              <a:gd name="connsiteX12" fmla="*/ 198120 w 1912620"/>
              <a:gd name="connsiteY12" fmla="*/ 624840 h 1836420"/>
              <a:gd name="connsiteX13" fmla="*/ 205740 w 1912620"/>
              <a:gd name="connsiteY13" fmla="*/ 708660 h 1836420"/>
              <a:gd name="connsiteX14" fmla="*/ 220980 w 1912620"/>
              <a:gd name="connsiteY14" fmla="*/ 784860 h 1836420"/>
              <a:gd name="connsiteX15" fmla="*/ 259080 w 1912620"/>
              <a:gd name="connsiteY15" fmla="*/ 830580 h 1836420"/>
              <a:gd name="connsiteX16" fmla="*/ 274320 w 1912620"/>
              <a:gd name="connsiteY16" fmla="*/ 876300 h 1836420"/>
              <a:gd name="connsiteX17" fmla="*/ 297180 w 1912620"/>
              <a:gd name="connsiteY17" fmla="*/ 960120 h 1836420"/>
              <a:gd name="connsiteX18" fmla="*/ 327660 w 1912620"/>
              <a:gd name="connsiteY18" fmla="*/ 1089660 h 1836420"/>
              <a:gd name="connsiteX19" fmla="*/ 350520 w 1912620"/>
              <a:gd name="connsiteY19" fmla="*/ 1097280 h 1836420"/>
              <a:gd name="connsiteX20" fmla="*/ 388620 w 1912620"/>
              <a:gd name="connsiteY20" fmla="*/ 1089660 h 1836420"/>
              <a:gd name="connsiteX21" fmla="*/ 396240 w 1912620"/>
              <a:gd name="connsiteY21" fmla="*/ 1066800 h 1836420"/>
              <a:gd name="connsiteX22" fmla="*/ 411480 w 1912620"/>
              <a:gd name="connsiteY22" fmla="*/ 1043940 h 1836420"/>
              <a:gd name="connsiteX23" fmla="*/ 426720 w 1912620"/>
              <a:gd name="connsiteY23" fmla="*/ 998220 h 1836420"/>
              <a:gd name="connsiteX24" fmla="*/ 434340 w 1912620"/>
              <a:gd name="connsiteY24" fmla="*/ 861060 h 1836420"/>
              <a:gd name="connsiteX25" fmla="*/ 457200 w 1912620"/>
              <a:gd name="connsiteY25" fmla="*/ 845820 h 1836420"/>
              <a:gd name="connsiteX26" fmla="*/ 502920 w 1912620"/>
              <a:gd name="connsiteY26" fmla="*/ 830580 h 1836420"/>
              <a:gd name="connsiteX27" fmla="*/ 609600 w 1912620"/>
              <a:gd name="connsiteY27" fmla="*/ 822960 h 1836420"/>
              <a:gd name="connsiteX28" fmla="*/ 655320 w 1912620"/>
              <a:gd name="connsiteY28" fmla="*/ 807720 h 1836420"/>
              <a:gd name="connsiteX29" fmla="*/ 670560 w 1912620"/>
              <a:gd name="connsiteY29" fmla="*/ 784860 h 1836420"/>
              <a:gd name="connsiteX30" fmla="*/ 716280 w 1912620"/>
              <a:gd name="connsiteY30" fmla="*/ 769620 h 1836420"/>
              <a:gd name="connsiteX31" fmla="*/ 762000 w 1912620"/>
              <a:gd name="connsiteY31" fmla="*/ 777240 h 1836420"/>
              <a:gd name="connsiteX32" fmla="*/ 754380 w 1912620"/>
              <a:gd name="connsiteY32" fmla="*/ 838200 h 1836420"/>
              <a:gd name="connsiteX33" fmla="*/ 762000 w 1912620"/>
              <a:gd name="connsiteY33" fmla="*/ 891540 h 1836420"/>
              <a:gd name="connsiteX34" fmla="*/ 769620 w 1912620"/>
              <a:gd name="connsiteY34" fmla="*/ 982980 h 1836420"/>
              <a:gd name="connsiteX35" fmla="*/ 784860 w 1912620"/>
              <a:gd name="connsiteY35" fmla="*/ 1028700 h 1836420"/>
              <a:gd name="connsiteX36" fmla="*/ 792480 w 1912620"/>
              <a:gd name="connsiteY36" fmla="*/ 1059180 h 1836420"/>
              <a:gd name="connsiteX37" fmla="*/ 807720 w 1912620"/>
              <a:gd name="connsiteY37" fmla="*/ 1104900 h 1836420"/>
              <a:gd name="connsiteX38" fmla="*/ 822960 w 1912620"/>
              <a:gd name="connsiteY38" fmla="*/ 1546860 h 1836420"/>
              <a:gd name="connsiteX39" fmla="*/ 838200 w 1912620"/>
              <a:gd name="connsiteY39" fmla="*/ 1569720 h 1836420"/>
              <a:gd name="connsiteX40" fmla="*/ 883920 w 1912620"/>
              <a:gd name="connsiteY40" fmla="*/ 1600200 h 1836420"/>
              <a:gd name="connsiteX41" fmla="*/ 891540 w 1912620"/>
              <a:gd name="connsiteY41" fmla="*/ 1737360 h 1836420"/>
              <a:gd name="connsiteX42" fmla="*/ 899160 w 1912620"/>
              <a:gd name="connsiteY42" fmla="*/ 1828800 h 1836420"/>
              <a:gd name="connsiteX43" fmla="*/ 922020 w 1912620"/>
              <a:gd name="connsiteY43" fmla="*/ 1836420 h 1836420"/>
              <a:gd name="connsiteX44" fmla="*/ 975360 w 1912620"/>
              <a:gd name="connsiteY44" fmla="*/ 1813560 h 1836420"/>
              <a:gd name="connsiteX45" fmla="*/ 1013460 w 1912620"/>
              <a:gd name="connsiteY45" fmla="*/ 1783080 h 1836420"/>
              <a:gd name="connsiteX46" fmla="*/ 1036320 w 1912620"/>
              <a:gd name="connsiteY46" fmla="*/ 1760220 h 1836420"/>
              <a:gd name="connsiteX47" fmla="*/ 1104900 w 1912620"/>
              <a:gd name="connsiteY47" fmla="*/ 1714500 h 1836420"/>
              <a:gd name="connsiteX48" fmla="*/ 1127760 w 1912620"/>
              <a:gd name="connsiteY48" fmla="*/ 1699260 h 1836420"/>
              <a:gd name="connsiteX49" fmla="*/ 1150620 w 1912620"/>
              <a:gd name="connsiteY49" fmla="*/ 1684020 h 1836420"/>
              <a:gd name="connsiteX50" fmla="*/ 1196340 w 1912620"/>
              <a:gd name="connsiteY50" fmla="*/ 1661160 h 1836420"/>
              <a:gd name="connsiteX51" fmla="*/ 1203960 w 1912620"/>
              <a:gd name="connsiteY51" fmla="*/ 1638300 h 1836420"/>
              <a:gd name="connsiteX52" fmla="*/ 1226820 w 1912620"/>
              <a:gd name="connsiteY52" fmla="*/ 1623060 h 1836420"/>
              <a:gd name="connsiteX53" fmla="*/ 1249680 w 1912620"/>
              <a:gd name="connsiteY53" fmla="*/ 1600200 h 1836420"/>
              <a:gd name="connsiteX54" fmla="*/ 1280160 w 1912620"/>
              <a:gd name="connsiteY54" fmla="*/ 1554480 h 1836420"/>
              <a:gd name="connsiteX55" fmla="*/ 1325880 w 1912620"/>
              <a:gd name="connsiteY55" fmla="*/ 1531620 h 1836420"/>
              <a:gd name="connsiteX56" fmla="*/ 1333500 w 1912620"/>
              <a:gd name="connsiteY56" fmla="*/ 1508760 h 1836420"/>
              <a:gd name="connsiteX57" fmla="*/ 1356360 w 1912620"/>
              <a:gd name="connsiteY57" fmla="*/ 1493520 h 1836420"/>
              <a:gd name="connsiteX58" fmla="*/ 1402080 w 1912620"/>
              <a:gd name="connsiteY58" fmla="*/ 1455420 h 1836420"/>
              <a:gd name="connsiteX59" fmla="*/ 1432560 w 1912620"/>
              <a:gd name="connsiteY59" fmla="*/ 1409700 h 1836420"/>
              <a:gd name="connsiteX60" fmla="*/ 1447800 w 1912620"/>
              <a:gd name="connsiteY60" fmla="*/ 1386840 h 1836420"/>
              <a:gd name="connsiteX61" fmla="*/ 1470660 w 1912620"/>
              <a:gd name="connsiteY61" fmla="*/ 1371600 h 1836420"/>
              <a:gd name="connsiteX62" fmla="*/ 1508760 w 1912620"/>
              <a:gd name="connsiteY62" fmla="*/ 1325880 h 1836420"/>
              <a:gd name="connsiteX63" fmla="*/ 1524000 w 1912620"/>
              <a:gd name="connsiteY63" fmla="*/ 1303020 h 1836420"/>
              <a:gd name="connsiteX64" fmla="*/ 1569720 w 1912620"/>
              <a:gd name="connsiteY64" fmla="*/ 1272540 h 1836420"/>
              <a:gd name="connsiteX65" fmla="*/ 1577340 w 1912620"/>
              <a:gd name="connsiteY65" fmla="*/ 1242060 h 1836420"/>
              <a:gd name="connsiteX66" fmla="*/ 1577340 w 1912620"/>
              <a:gd name="connsiteY66" fmla="*/ 1196340 h 1836420"/>
              <a:gd name="connsiteX67" fmla="*/ 1554480 w 1912620"/>
              <a:gd name="connsiteY67" fmla="*/ 1181100 h 1836420"/>
              <a:gd name="connsiteX68" fmla="*/ 1531620 w 1912620"/>
              <a:gd name="connsiteY68" fmla="*/ 1135380 h 1836420"/>
              <a:gd name="connsiteX69" fmla="*/ 1539240 w 1912620"/>
              <a:gd name="connsiteY69" fmla="*/ 1112520 h 1836420"/>
              <a:gd name="connsiteX70" fmla="*/ 1584960 w 1912620"/>
              <a:gd name="connsiteY70" fmla="*/ 1082040 h 1836420"/>
              <a:gd name="connsiteX71" fmla="*/ 1607820 w 1912620"/>
              <a:gd name="connsiteY71" fmla="*/ 1059180 h 1836420"/>
              <a:gd name="connsiteX72" fmla="*/ 1630680 w 1912620"/>
              <a:gd name="connsiteY72" fmla="*/ 1051560 h 1836420"/>
              <a:gd name="connsiteX73" fmla="*/ 1638300 w 1912620"/>
              <a:gd name="connsiteY73" fmla="*/ 1028700 h 1836420"/>
              <a:gd name="connsiteX74" fmla="*/ 1691640 w 1912620"/>
              <a:gd name="connsiteY74" fmla="*/ 967740 h 1836420"/>
              <a:gd name="connsiteX75" fmla="*/ 1706880 w 1912620"/>
              <a:gd name="connsiteY75" fmla="*/ 922020 h 1836420"/>
              <a:gd name="connsiteX76" fmla="*/ 1714500 w 1912620"/>
              <a:gd name="connsiteY76" fmla="*/ 891540 h 1836420"/>
              <a:gd name="connsiteX77" fmla="*/ 1729740 w 1912620"/>
              <a:gd name="connsiteY77" fmla="*/ 845820 h 1836420"/>
              <a:gd name="connsiteX78" fmla="*/ 1752600 w 1912620"/>
              <a:gd name="connsiteY78" fmla="*/ 754380 h 1836420"/>
              <a:gd name="connsiteX79" fmla="*/ 1760220 w 1912620"/>
              <a:gd name="connsiteY79" fmla="*/ 731520 h 1836420"/>
              <a:gd name="connsiteX80" fmla="*/ 1737360 w 1912620"/>
              <a:gd name="connsiteY80" fmla="*/ 594360 h 1836420"/>
              <a:gd name="connsiteX81" fmla="*/ 1729740 w 1912620"/>
              <a:gd name="connsiteY81" fmla="*/ 571500 h 1836420"/>
              <a:gd name="connsiteX82" fmla="*/ 1706880 w 1912620"/>
              <a:gd name="connsiteY82" fmla="*/ 556260 h 1836420"/>
              <a:gd name="connsiteX83" fmla="*/ 1684020 w 1912620"/>
              <a:gd name="connsiteY83" fmla="*/ 533400 h 1836420"/>
              <a:gd name="connsiteX84" fmla="*/ 1638300 w 1912620"/>
              <a:gd name="connsiteY84" fmla="*/ 518160 h 1836420"/>
              <a:gd name="connsiteX85" fmla="*/ 1569720 w 1912620"/>
              <a:gd name="connsiteY85" fmla="*/ 495300 h 1836420"/>
              <a:gd name="connsiteX86" fmla="*/ 1524000 w 1912620"/>
              <a:gd name="connsiteY86" fmla="*/ 480060 h 1836420"/>
              <a:gd name="connsiteX87" fmla="*/ 1501140 w 1912620"/>
              <a:gd name="connsiteY87" fmla="*/ 472440 h 1836420"/>
              <a:gd name="connsiteX88" fmla="*/ 1478280 w 1912620"/>
              <a:gd name="connsiteY88" fmla="*/ 426720 h 1836420"/>
              <a:gd name="connsiteX89" fmla="*/ 1546860 w 1912620"/>
              <a:gd name="connsiteY89" fmla="*/ 403860 h 1836420"/>
              <a:gd name="connsiteX90" fmla="*/ 1592580 w 1912620"/>
              <a:gd name="connsiteY90" fmla="*/ 381000 h 1836420"/>
              <a:gd name="connsiteX91" fmla="*/ 1615440 w 1912620"/>
              <a:gd name="connsiteY91" fmla="*/ 365760 h 1836420"/>
              <a:gd name="connsiteX92" fmla="*/ 1668780 w 1912620"/>
              <a:gd name="connsiteY92" fmla="*/ 358140 h 1836420"/>
              <a:gd name="connsiteX93" fmla="*/ 1714500 w 1912620"/>
              <a:gd name="connsiteY93" fmla="*/ 350520 h 1836420"/>
              <a:gd name="connsiteX94" fmla="*/ 1752600 w 1912620"/>
              <a:gd name="connsiteY94" fmla="*/ 289560 h 1836420"/>
              <a:gd name="connsiteX95" fmla="*/ 1767840 w 1912620"/>
              <a:gd name="connsiteY95" fmla="*/ 266700 h 1836420"/>
              <a:gd name="connsiteX96" fmla="*/ 1790700 w 1912620"/>
              <a:gd name="connsiteY96" fmla="*/ 259080 h 1836420"/>
              <a:gd name="connsiteX97" fmla="*/ 1813560 w 1912620"/>
              <a:gd name="connsiteY97" fmla="*/ 243840 h 1836420"/>
              <a:gd name="connsiteX98" fmla="*/ 1828800 w 1912620"/>
              <a:gd name="connsiteY98" fmla="*/ 220980 h 1836420"/>
              <a:gd name="connsiteX99" fmla="*/ 1866900 w 1912620"/>
              <a:gd name="connsiteY99" fmla="*/ 182880 h 1836420"/>
              <a:gd name="connsiteX100" fmla="*/ 1882140 w 1912620"/>
              <a:gd name="connsiteY100" fmla="*/ 137160 h 1836420"/>
              <a:gd name="connsiteX101" fmla="*/ 1912620 w 1912620"/>
              <a:gd name="connsiteY101" fmla="*/ 91440 h 1836420"/>
              <a:gd name="connsiteX102" fmla="*/ 1905000 w 1912620"/>
              <a:gd name="connsiteY102" fmla="*/ 60960 h 1836420"/>
              <a:gd name="connsiteX103" fmla="*/ 1859280 w 1912620"/>
              <a:gd name="connsiteY103" fmla="*/ 38100 h 1836420"/>
              <a:gd name="connsiteX104" fmla="*/ 1836420 w 1912620"/>
              <a:gd name="connsiteY104" fmla="*/ 22860 h 1836420"/>
              <a:gd name="connsiteX105" fmla="*/ 1813560 w 1912620"/>
              <a:gd name="connsiteY105" fmla="*/ 0 h 183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1912620" h="1836420">
                <a:moveTo>
                  <a:pt x="0" y="38100"/>
                </a:moveTo>
                <a:cubicBezTo>
                  <a:pt x="19862" y="57962"/>
                  <a:pt x="40739" y="73857"/>
                  <a:pt x="53340" y="99060"/>
                </a:cubicBezTo>
                <a:cubicBezTo>
                  <a:pt x="56932" y="106244"/>
                  <a:pt x="57059" y="114899"/>
                  <a:pt x="60960" y="121920"/>
                </a:cubicBezTo>
                <a:cubicBezTo>
                  <a:pt x="69855" y="137931"/>
                  <a:pt x="81280" y="152400"/>
                  <a:pt x="91440" y="167640"/>
                </a:cubicBezTo>
                <a:cubicBezTo>
                  <a:pt x="96520" y="175260"/>
                  <a:pt x="99060" y="185420"/>
                  <a:pt x="106680" y="190500"/>
                </a:cubicBezTo>
                <a:lnTo>
                  <a:pt x="129540" y="205740"/>
                </a:lnTo>
                <a:cubicBezTo>
                  <a:pt x="164475" y="258143"/>
                  <a:pt x="154228" y="234084"/>
                  <a:pt x="167640" y="274320"/>
                </a:cubicBezTo>
                <a:cubicBezTo>
                  <a:pt x="165100" y="297180"/>
                  <a:pt x="163801" y="320212"/>
                  <a:pt x="160020" y="342900"/>
                </a:cubicBezTo>
                <a:cubicBezTo>
                  <a:pt x="158700" y="350823"/>
                  <a:pt x="152400" y="357728"/>
                  <a:pt x="152400" y="365760"/>
                </a:cubicBezTo>
                <a:cubicBezTo>
                  <a:pt x="152400" y="394975"/>
                  <a:pt x="159489" y="466241"/>
                  <a:pt x="167640" y="502920"/>
                </a:cubicBezTo>
                <a:cubicBezTo>
                  <a:pt x="169382" y="510761"/>
                  <a:pt x="173053" y="518057"/>
                  <a:pt x="175260" y="525780"/>
                </a:cubicBezTo>
                <a:cubicBezTo>
                  <a:pt x="178137" y="535850"/>
                  <a:pt x="180608" y="546037"/>
                  <a:pt x="182880" y="556260"/>
                </a:cubicBezTo>
                <a:cubicBezTo>
                  <a:pt x="202228" y="643325"/>
                  <a:pt x="179536" y="550506"/>
                  <a:pt x="198120" y="624840"/>
                </a:cubicBezTo>
                <a:cubicBezTo>
                  <a:pt x="200660" y="652780"/>
                  <a:pt x="202642" y="680776"/>
                  <a:pt x="205740" y="708660"/>
                </a:cubicBezTo>
                <a:cubicBezTo>
                  <a:pt x="207746" y="726712"/>
                  <a:pt x="210699" y="764298"/>
                  <a:pt x="220980" y="784860"/>
                </a:cubicBezTo>
                <a:cubicBezTo>
                  <a:pt x="231589" y="806078"/>
                  <a:pt x="242228" y="813728"/>
                  <a:pt x="259080" y="830580"/>
                </a:cubicBezTo>
                <a:cubicBezTo>
                  <a:pt x="264160" y="845820"/>
                  <a:pt x="270424" y="860715"/>
                  <a:pt x="274320" y="876300"/>
                </a:cubicBezTo>
                <a:cubicBezTo>
                  <a:pt x="291508" y="945052"/>
                  <a:pt x="282936" y="917389"/>
                  <a:pt x="297180" y="960120"/>
                </a:cubicBezTo>
                <a:cubicBezTo>
                  <a:pt x="302791" y="1044285"/>
                  <a:pt x="273656" y="1062658"/>
                  <a:pt x="327660" y="1089660"/>
                </a:cubicBezTo>
                <a:cubicBezTo>
                  <a:pt x="334844" y="1093252"/>
                  <a:pt x="342900" y="1094740"/>
                  <a:pt x="350520" y="1097280"/>
                </a:cubicBezTo>
                <a:cubicBezTo>
                  <a:pt x="363220" y="1094740"/>
                  <a:pt x="377844" y="1096844"/>
                  <a:pt x="388620" y="1089660"/>
                </a:cubicBezTo>
                <a:cubicBezTo>
                  <a:pt x="395303" y="1085205"/>
                  <a:pt x="392648" y="1073984"/>
                  <a:pt x="396240" y="1066800"/>
                </a:cubicBezTo>
                <a:cubicBezTo>
                  <a:pt x="400336" y="1058609"/>
                  <a:pt x="407761" y="1052309"/>
                  <a:pt x="411480" y="1043940"/>
                </a:cubicBezTo>
                <a:cubicBezTo>
                  <a:pt x="418004" y="1029260"/>
                  <a:pt x="426720" y="998220"/>
                  <a:pt x="426720" y="998220"/>
                </a:cubicBezTo>
                <a:cubicBezTo>
                  <a:pt x="429260" y="952500"/>
                  <a:pt x="425360" y="905961"/>
                  <a:pt x="434340" y="861060"/>
                </a:cubicBezTo>
                <a:cubicBezTo>
                  <a:pt x="436136" y="852080"/>
                  <a:pt x="448831" y="849539"/>
                  <a:pt x="457200" y="845820"/>
                </a:cubicBezTo>
                <a:cubicBezTo>
                  <a:pt x="471880" y="839296"/>
                  <a:pt x="486896" y="831725"/>
                  <a:pt x="502920" y="830580"/>
                </a:cubicBezTo>
                <a:lnTo>
                  <a:pt x="609600" y="822960"/>
                </a:lnTo>
                <a:cubicBezTo>
                  <a:pt x="624840" y="817880"/>
                  <a:pt x="646409" y="821086"/>
                  <a:pt x="655320" y="807720"/>
                </a:cubicBezTo>
                <a:cubicBezTo>
                  <a:pt x="660400" y="800100"/>
                  <a:pt x="662794" y="789714"/>
                  <a:pt x="670560" y="784860"/>
                </a:cubicBezTo>
                <a:cubicBezTo>
                  <a:pt x="684183" y="776346"/>
                  <a:pt x="716280" y="769620"/>
                  <a:pt x="716280" y="769620"/>
                </a:cubicBezTo>
                <a:cubicBezTo>
                  <a:pt x="731520" y="772160"/>
                  <a:pt x="754497" y="763734"/>
                  <a:pt x="762000" y="777240"/>
                </a:cubicBezTo>
                <a:cubicBezTo>
                  <a:pt x="771945" y="795141"/>
                  <a:pt x="754380" y="817722"/>
                  <a:pt x="754380" y="838200"/>
                </a:cubicBezTo>
                <a:cubicBezTo>
                  <a:pt x="754380" y="856161"/>
                  <a:pt x="760120" y="873678"/>
                  <a:pt x="762000" y="891540"/>
                </a:cubicBezTo>
                <a:cubicBezTo>
                  <a:pt x="765202" y="921958"/>
                  <a:pt x="764592" y="952811"/>
                  <a:pt x="769620" y="982980"/>
                </a:cubicBezTo>
                <a:cubicBezTo>
                  <a:pt x="772261" y="998826"/>
                  <a:pt x="780964" y="1013115"/>
                  <a:pt x="784860" y="1028700"/>
                </a:cubicBezTo>
                <a:cubicBezTo>
                  <a:pt x="787400" y="1038860"/>
                  <a:pt x="789471" y="1049149"/>
                  <a:pt x="792480" y="1059180"/>
                </a:cubicBezTo>
                <a:cubicBezTo>
                  <a:pt x="797096" y="1074567"/>
                  <a:pt x="807720" y="1104900"/>
                  <a:pt x="807720" y="1104900"/>
                </a:cubicBezTo>
                <a:cubicBezTo>
                  <a:pt x="812800" y="1252220"/>
                  <a:pt x="741193" y="1424209"/>
                  <a:pt x="822960" y="1546860"/>
                </a:cubicBezTo>
                <a:cubicBezTo>
                  <a:pt x="828040" y="1554480"/>
                  <a:pt x="831308" y="1563689"/>
                  <a:pt x="838200" y="1569720"/>
                </a:cubicBezTo>
                <a:cubicBezTo>
                  <a:pt x="851984" y="1581781"/>
                  <a:pt x="883920" y="1600200"/>
                  <a:pt x="883920" y="1600200"/>
                </a:cubicBezTo>
                <a:cubicBezTo>
                  <a:pt x="886460" y="1645920"/>
                  <a:pt x="888494" y="1691671"/>
                  <a:pt x="891540" y="1737360"/>
                </a:cubicBezTo>
                <a:cubicBezTo>
                  <a:pt x="893575" y="1767878"/>
                  <a:pt x="890165" y="1799567"/>
                  <a:pt x="899160" y="1828800"/>
                </a:cubicBezTo>
                <a:cubicBezTo>
                  <a:pt x="901522" y="1836477"/>
                  <a:pt x="914400" y="1833880"/>
                  <a:pt x="922020" y="1836420"/>
                </a:cubicBezTo>
                <a:cubicBezTo>
                  <a:pt x="945338" y="1830591"/>
                  <a:pt x="957819" y="1831101"/>
                  <a:pt x="975360" y="1813560"/>
                </a:cubicBezTo>
                <a:cubicBezTo>
                  <a:pt x="1009827" y="1779093"/>
                  <a:pt x="968956" y="1797915"/>
                  <a:pt x="1013460" y="1783080"/>
                </a:cubicBezTo>
                <a:cubicBezTo>
                  <a:pt x="1021080" y="1775460"/>
                  <a:pt x="1027814" y="1766836"/>
                  <a:pt x="1036320" y="1760220"/>
                </a:cubicBezTo>
                <a:lnTo>
                  <a:pt x="1104900" y="1714500"/>
                </a:lnTo>
                <a:lnTo>
                  <a:pt x="1127760" y="1699260"/>
                </a:lnTo>
                <a:cubicBezTo>
                  <a:pt x="1135380" y="1694180"/>
                  <a:pt x="1141932" y="1686916"/>
                  <a:pt x="1150620" y="1684020"/>
                </a:cubicBezTo>
                <a:cubicBezTo>
                  <a:pt x="1182168" y="1673504"/>
                  <a:pt x="1166797" y="1680855"/>
                  <a:pt x="1196340" y="1661160"/>
                </a:cubicBezTo>
                <a:cubicBezTo>
                  <a:pt x="1198880" y="1653540"/>
                  <a:pt x="1198942" y="1644572"/>
                  <a:pt x="1203960" y="1638300"/>
                </a:cubicBezTo>
                <a:cubicBezTo>
                  <a:pt x="1209681" y="1631149"/>
                  <a:pt x="1219785" y="1628923"/>
                  <a:pt x="1226820" y="1623060"/>
                </a:cubicBezTo>
                <a:cubicBezTo>
                  <a:pt x="1235099" y="1616161"/>
                  <a:pt x="1243064" y="1608706"/>
                  <a:pt x="1249680" y="1600200"/>
                </a:cubicBezTo>
                <a:cubicBezTo>
                  <a:pt x="1260925" y="1585742"/>
                  <a:pt x="1262784" y="1560272"/>
                  <a:pt x="1280160" y="1554480"/>
                </a:cubicBezTo>
                <a:cubicBezTo>
                  <a:pt x="1311708" y="1543964"/>
                  <a:pt x="1296337" y="1551315"/>
                  <a:pt x="1325880" y="1531620"/>
                </a:cubicBezTo>
                <a:cubicBezTo>
                  <a:pt x="1328420" y="1524000"/>
                  <a:pt x="1328482" y="1515032"/>
                  <a:pt x="1333500" y="1508760"/>
                </a:cubicBezTo>
                <a:cubicBezTo>
                  <a:pt x="1339221" y="1501609"/>
                  <a:pt x="1349325" y="1499383"/>
                  <a:pt x="1356360" y="1493520"/>
                </a:cubicBezTo>
                <a:cubicBezTo>
                  <a:pt x="1415032" y="1444627"/>
                  <a:pt x="1345323" y="1493258"/>
                  <a:pt x="1402080" y="1455420"/>
                </a:cubicBezTo>
                <a:lnTo>
                  <a:pt x="1432560" y="1409700"/>
                </a:lnTo>
                <a:cubicBezTo>
                  <a:pt x="1437640" y="1402080"/>
                  <a:pt x="1440180" y="1391920"/>
                  <a:pt x="1447800" y="1386840"/>
                </a:cubicBezTo>
                <a:lnTo>
                  <a:pt x="1470660" y="1371600"/>
                </a:lnTo>
                <a:cubicBezTo>
                  <a:pt x="1508498" y="1314843"/>
                  <a:pt x="1459867" y="1384552"/>
                  <a:pt x="1508760" y="1325880"/>
                </a:cubicBezTo>
                <a:cubicBezTo>
                  <a:pt x="1514623" y="1318845"/>
                  <a:pt x="1517108" y="1309051"/>
                  <a:pt x="1524000" y="1303020"/>
                </a:cubicBezTo>
                <a:cubicBezTo>
                  <a:pt x="1537784" y="1290959"/>
                  <a:pt x="1569720" y="1272540"/>
                  <a:pt x="1569720" y="1272540"/>
                </a:cubicBezTo>
                <a:cubicBezTo>
                  <a:pt x="1572260" y="1262380"/>
                  <a:pt x="1574463" y="1252130"/>
                  <a:pt x="1577340" y="1242060"/>
                </a:cubicBezTo>
                <a:cubicBezTo>
                  <a:pt x="1582687" y="1223344"/>
                  <a:pt x="1592313" y="1215056"/>
                  <a:pt x="1577340" y="1196340"/>
                </a:cubicBezTo>
                <a:cubicBezTo>
                  <a:pt x="1571619" y="1189189"/>
                  <a:pt x="1562100" y="1186180"/>
                  <a:pt x="1554480" y="1181100"/>
                </a:cubicBezTo>
                <a:cubicBezTo>
                  <a:pt x="1546775" y="1169542"/>
                  <a:pt x="1531620" y="1151154"/>
                  <a:pt x="1531620" y="1135380"/>
                </a:cubicBezTo>
                <a:cubicBezTo>
                  <a:pt x="1531620" y="1127348"/>
                  <a:pt x="1533560" y="1118200"/>
                  <a:pt x="1539240" y="1112520"/>
                </a:cubicBezTo>
                <a:cubicBezTo>
                  <a:pt x="1552192" y="1099568"/>
                  <a:pt x="1572008" y="1094992"/>
                  <a:pt x="1584960" y="1082040"/>
                </a:cubicBezTo>
                <a:cubicBezTo>
                  <a:pt x="1592580" y="1074420"/>
                  <a:pt x="1598854" y="1065158"/>
                  <a:pt x="1607820" y="1059180"/>
                </a:cubicBezTo>
                <a:cubicBezTo>
                  <a:pt x="1614503" y="1054725"/>
                  <a:pt x="1623060" y="1054100"/>
                  <a:pt x="1630680" y="1051560"/>
                </a:cubicBezTo>
                <a:cubicBezTo>
                  <a:pt x="1633220" y="1043940"/>
                  <a:pt x="1633282" y="1034972"/>
                  <a:pt x="1638300" y="1028700"/>
                </a:cubicBezTo>
                <a:cubicBezTo>
                  <a:pt x="1673860" y="984250"/>
                  <a:pt x="1661160" y="1059180"/>
                  <a:pt x="1691640" y="967740"/>
                </a:cubicBezTo>
                <a:cubicBezTo>
                  <a:pt x="1696720" y="952500"/>
                  <a:pt x="1702984" y="937605"/>
                  <a:pt x="1706880" y="922020"/>
                </a:cubicBezTo>
                <a:cubicBezTo>
                  <a:pt x="1709420" y="911860"/>
                  <a:pt x="1711491" y="901571"/>
                  <a:pt x="1714500" y="891540"/>
                </a:cubicBezTo>
                <a:cubicBezTo>
                  <a:pt x="1719116" y="876153"/>
                  <a:pt x="1727099" y="861666"/>
                  <a:pt x="1729740" y="845820"/>
                </a:cubicBezTo>
                <a:cubicBezTo>
                  <a:pt x="1740001" y="784254"/>
                  <a:pt x="1732474" y="814757"/>
                  <a:pt x="1752600" y="754380"/>
                </a:cubicBezTo>
                <a:lnTo>
                  <a:pt x="1760220" y="731520"/>
                </a:lnTo>
                <a:cubicBezTo>
                  <a:pt x="1751266" y="624071"/>
                  <a:pt x="1762272" y="669096"/>
                  <a:pt x="1737360" y="594360"/>
                </a:cubicBezTo>
                <a:cubicBezTo>
                  <a:pt x="1734820" y="586740"/>
                  <a:pt x="1736423" y="575955"/>
                  <a:pt x="1729740" y="571500"/>
                </a:cubicBezTo>
                <a:cubicBezTo>
                  <a:pt x="1722120" y="566420"/>
                  <a:pt x="1713915" y="562123"/>
                  <a:pt x="1706880" y="556260"/>
                </a:cubicBezTo>
                <a:cubicBezTo>
                  <a:pt x="1698601" y="549361"/>
                  <a:pt x="1693440" y="538633"/>
                  <a:pt x="1684020" y="533400"/>
                </a:cubicBezTo>
                <a:cubicBezTo>
                  <a:pt x="1669977" y="525598"/>
                  <a:pt x="1653540" y="523240"/>
                  <a:pt x="1638300" y="518160"/>
                </a:cubicBezTo>
                <a:lnTo>
                  <a:pt x="1569720" y="495300"/>
                </a:lnTo>
                <a:lnTo>
                  <a:pt x="1524000" y="480060"/>
                </a:lnTo>
                <a:lnTo>
                  <a:pt x="1501140" y="472440"/>
                </a:lnTo>
                <a:cubicBezTo>
                  <a:pt x="1500629" y="471673"/>
                  <a:pt x="1471970" y="433030"/>
                  <a:pt x="1478280" y="426720"/>
                </a:cubicBezTo>
                <a:cubicBezTo>
                  <a:pt x="1501140" y="403860"/>
                  <a:pt x="1524000" y="419100"/>
                  <a:pt x="1546860" y="403860"/>
                </a:cubicBezTo>
                <a:cubicBezTo>
                  <a:pt x="1612374" y="360184"/>
                  <a:pt x="1529484" y="412548"/>
                  <a:pt x="1592580" y="381000"/>
                </a:cubicBezTo>
                <a:cubicBezTo>
                  <a:pt x="1600771" y="376904"/>
                  <a:pt x="1606668" y="368392"/>
                  <a:pt x="1615440" y="365760"/>
                </a:cubicBezTo>
                <a:cubicBezTo>
                  <a:pt x="1632643" y="360599"/>
                  <a:pt x="1651028" y="360871"/>
                  <a:pt x="1668780" y="358140"/>
                </a:cubicBezTo>
                <a:cubicBezTo>
                  <a:pt x="1684051" y="355791"/>
                  <a:pt x="1699260" y="353060"/>
                  <a:pt x="1714500" y="350520"/>
                </a:cubicBezTo>
                <a:cubicBezTo>
                  <a:pt x="1732636" y="296112"/>
                  <a:pt x="1716374" y="313711"/>
                  <a:pt x="1752600" y="289560"/>
                </a:cubicBezTo>
                <a:cubicBezTo>
                  <a:pt x="1757680" y="281940"/>
                  <a:pt x="1760689" y="272421"/>
                  <a:pt x="1767840" y="266700"/>
                </a:cubicBezTo>
                <a:cubicBezTo>
                  <a:pt x="1774112" y="261682"/>
                  <a:pt x="1783516" y="262672"/>
                  <a:pt x="1790700" y="259080"/>
                </a:cubicBezTo>
                <a:cubicBezTo>
                  <a:pt x="1798891" y="254984"/>
                  <a:pt x="1805940" y="248920"/>
                  <a:pt x="1813560" y="243840"/>
                </a:cubicBezTo>
                <a:cubicBezTo>
                  <a:pt x="1818640" y="236220"/>
                  <a:pt x="1822324" y="227456"/>
                  <a:pt x="1828800" y="220980"/>
                </a:cubicBezTo>
                <a:cubicBezTo>
                  <a:pt x="1855216" y="194564"/>
                  <a:pt x="1850644" y="219456"/>
                  <a:pt x="1866900" y="182880"/>
                </a:cubicBezTo>
                <a:cubicBezTo>
                  <a:pt x="1873424" y="168200"/>
                  <a:pt x="1873229" y="150526"/>
                  <a:pt x="1882140" y="137160"/>
                </a:cubicBezTo>
                <a:lnTo>
                  <a:pt x="1912620" y="91440"/>
                </a:lnTo>
                <a:cubicBezTo>
                  <a:pt x="1910080" y="81280"/>
                  <a:pt x="1910809" y="69674"/>
                  <a:pt x="1905000" y="60960"/>
                </a:cubicBezTo>
                <a:cubicBezTo>
                  <a:pt x="1894081" y="44582"/>
                  <a:pt x="1874494" y="45707"/>
                  <a:pt x="1859280" y="38100"/>
                </a:cubicBezTo>
                <a:cubicBezTo>
                  <a:pt x="1851089" y="34004"/>
                  <a:pt x="1843455" y="28723"/>
                  <a:pt x="1836420" y="22860"/>
                </a:cubicBezTo>
                <a:cubicBezTo>
                  <a:pt x="1828141" y="15961"/>
                  <a:pt x="1813560" y="0"/>
                  <a:pt x="1813560" y="0"/>
                </a:cubicBezTo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7ADBD8-B619-4E59-A325-CCA6B41981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0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59"/>
    </mc:Choice>
    <mc:Fallback xmlns="">
      <p:transition spd="slow" advTm="79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  <p:bldP spid="12" grpId="0"/>
      <p:bldP spid="21" grpId="0" animBg="1"/>
      <p:bldP spid="30" grpId="0" animBg="1"/>
      <p:bldP spid="31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4A43C7-B438-4359-870B-38C03E7A8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2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61"/>
    </mc:Choice>
    <mc:Fallback xmlns="">
      <p:transition spd="slow" advTm="29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DAC6BB6-F7A6-403D-95A7-CC1F5907694F}"/>
              </a:ext>
            </a:extLst>
          </p:cNvPr>
          <p:cNvGrpSpPr/>
          <p:nvPr/>
        </p:nvGrpSpPr>
        <p:grpSpPr>
          <a:xfrm>
            <a:off x="240654" y="2257014"/>
            <a:ext cx="3641533" cy="2877409"/>
            <a:chOff x="205020" y="1926312"/>
            <a:chExt cx="4007168" cy="3005376"/>
          </a:xfrm>
        </p:grpSpPr>
        <p:pic>
          <p:nvPicPr>
            <p:cNvPr id="2" name="Picture 1" descr="A close up of a logo&#10;&#10;Description automatically generated">
              <a:extLst>
                <a:ext uri="{FF2B5EF4-FFF2-40B4-BE49-F238E27FC236}">
                  <a16:creationId xmlns:a16="http://schemas.microsoft.com/office/drawing/2014/main" id="{08E80A0F-454B-4B8D-8478-64986B4A7BB5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020" y="1926312"/>
              <a:ext cx="4007168" cy="30053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0080B07-4910-46B9-8297-2CD9564CB16B}"/>
                </a:ext>
              </a:extLst>
            </p:cNvPr>
            <p:cNvSpPr/>
            <p:nvPr/>
          </p:nvSpPr>
          <p:spPr>
            <a:xfrm>
              <a:off x="205020" y="1926312"/>
              <a:ext cx="4007168" cy="3005376"/>
            </a:xfrm>
            <a:prstGeom prst="rect">
              <a:avLst/>
            </a:prstGeom>
            <a:noFill/>
            <a:ln w="508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5C027AE-56D7-447B-AB74-C0A5273BA927}"/>
              </a:ext>
            </a:extLst>
          </p:cNvPr>
          <p:cNvSpPr txBox="1"/>
          <p:nvPr/>
        </p:nvSpPr>
        <p:spPr>
          <a:xfrm>
            <a:off x="83053" y="35156"/>
            <a:ext cx="1050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Highly Shocked Gabbro and Breccia: S4-S5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712563-45F7-44BF-A2F3-89DD638EE5AF}"/>
              </a:ext>
            </a:extLst>
          </p:cNvPr>
          <p:cNvGrpSpPr/>
          <p:nvPr/>
        </p:nvGrpSpPr>
        <p:grpSpPr>
          <a:xfrm>
            <a:off x="4136449" y="2257015"/>
            <a:ext cx="3836546" cy="2877410"/>
            <a:chOff x="4166751" y="1926312"/>
            <a:chExt cx="4007168" cy="3005376"/>
          </a:xfrm>
        </p:grpSpPr>
        <p:pic>
          <p:nvPicPr>
            <p:cNvPr id="7" name="Picture 6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8616EB51-3C1C-4529-A404-1EA364815F6D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6751" y="1926312"/>
              <a:ext cx="4007168" cy="300537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1117D5-BBC0-4D4F-8C12-CCF2B33751C6}"/>
                </a:ext>
              </a:extLst>
            </p:cNvPr>
            <p:cNvSpPr/>
            <p:nvPr/>
          </p:nvSpPr>
          <p:spPr>
            <a:xfrm>
              <a:off x="4166751" y="1926312"/>
              <a:ext cx="4007168" cy="3005376"/>
            </a:xfrm>
            <a:prstGeom prst="rect">
              <a:avLst/>
            </a:prstGeom>
            <a:noFill/>
            <a:ln w="508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5274CA-ADD9-4FE9-8DE0-9AAE5DA7C04B}"/>
              </a:ext>
            </a:extLst>
          </p:cNvPr>
          <p:cNvGrpSpPr/>
          <p:nvPr/>
        </p:nvGrpSpPr>
        <p:grpSpPr>
          <a:xfrm>
            <a:off x="8174141" y="2257015"/>
            <a:ext cx="3703332" cy="2877410"/>
            <a:chOff x="8253359" y="1926312"/>
            <a:chExt cx="3868029" cy="3005376"/>
          </a:xfrm>
        </p:grpSpPr>
        <p:pic>
          <p:nvPicPr>
            <p:cNvPr id="8" name="Picture 7" descr="A picture containing nature&#10;&#10;Description generated with high confidence">
              <a:extLst>
                <a:ext uri="{FF2B5EF4-FFF2-40B4-BE49-F238E27FC236}">
                  <a16:creationId xmlns:a16="http://schemas.microsoft.com/office/drawing/2014/main" id="{A6079916-6B78-40E2-99B2-786A1CEF5E01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3359" y="1926312"/>
              <a:ext cx="3858498" cy="300537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E7C99F-66BD-4FA5-92C3-A26166EBB929}"/>
                </a:ext>
              </a:extLst>
            </p:cNvPr>
            <p:cNvSpPr/>
            <p:nvPr/>
          </p:nvSpPr>
          <p:spPr>
            <a:xfrm>
              <a:off x="8262890" y="1926312"/>
              <a:ext cx="3858498" cy="300537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215C9BF-1AA8-4B33-9BCA-56BA794958AF}"/>
              </a:ext>
            </a:extLst>
          </p:cNvPr>
          <p:cNvSpPr txBox="1"/>
          <p:nvPr/>
        </p:nvSpPr>
        <p:spPr>
          <a:xfrm>
            <a:off x="4188705" y="5325962"/>
            <a:ext cx="3919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Preservation of Coesite (Coe)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High Pressure phase of Silica (Qtz)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62CCE0-185E-4288-834B-DFC14AE9548D}"/>
              </a:ext>
            </a:extLst>
          </p:cNvPr>
          <p:cNvSpPr txBox="1"/>
          <p:nvPr/>
        </p:nvSpPr>
        <p:spPr>
          <a:xfrm>
            <a:off x="8533404" y="5286655"/>
            <a:ext cx="3658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Partial Melted Pyroxene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Diffused Grain Boundaries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A7E100-01AD-49D0-8D77-F654B1309677}"/>
              </a:ext>
            </a:extLst>
          </p:cNvPr>
          <p:cNvGrpSpPr/>
          <p:nvPr/>
        </p:nvGrpSpPr>
        <p:grpSpPr>
          <a:xfrm>
            <a:off x="10592303" y="232365"/>
            <a:ext cx="1523375" cy="400110"/>
            <a:chOff x="8101360" y="1734365"/>
            <a:chExt cx="4810250" cy="126339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54ADB9-7FCD-4003-A390-C26AA25A741A}"/>
                </a:ext>
              </a:extLst>
            </p:cNvPr>
            <p:cNvSpPr txBox="1"/>
            <p:nvPr/>
          </p:nvSpPr>
          <p:spPr>
            <a:xfrm>
              <a:off x="8847611" y="1734365"/>
              <a:ext cx="4063999" cy="1263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Gabbro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B15FBDE-B5D4-4D0B-8002-718B2D8BBCA8}"/>
                </a:ext>
              </a:extLst>
            </p:cNvPr>
            <p:cNvCxnSpPr/>
            <p:nvPr/>
          </p:nvCxnSpPr>
          <p:spPr>
            <a:xfrm>
              <a:off x="8101360" y="2172174"/>
              <a:ext cx="636240" cy="0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B63CB8-F79D-46DE-8E77-EAE67D5550D0}"/>
              </a:ext>
            </a:extLst>
          </p:cNvPr>
          <p:cNvGrpSpPr/>
          <p:nvPr/>
        </p:nvGrpSpPr>
        <p:grpSpPr>
          <a:xfrm>
            <a:off x="10592303" y="706877"/>
            <a:ext cx="1534306" cy="400110"/>
            <a:chOff x="8101360" y="3277663"/>
            <a:chExt cx="4844768" cy="1263399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4EBA09B-E999-4A3D-AA7C-F40E968037DC}"/>
                </a:ext>
              </a:extLst>
            </p:cNvPr>
            <p:cNvCxnSpPr/>
            <p:nvPr/>
          </p:nvCxnSpPr>
          <p:spPr>
            <a:xfrm>
              <a:off x="8101360" y="3693438"/>
              <a:ext cx="636240" cy="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C19479-E562-478A-AC41-DE499CF0A8DF}"/>
                </a:ext>
              </a:extLst>
            </p:cNvPr>
            <p:cNvSpPr txBox="1"/>
            <p:nvPr/>
          </p:nvSpPr>
          <p:spPr>
            <a:xfrm>
              <a:off x="8882128" y="3277663"/>
              <a:ext cx="4064000" cy="1263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Basalt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EF9955-F4A0-4D7B-9496-0C69CB70A7E6}"/>
              </a:ext>
            </a:extLst>
          </p:cNvPr>
          <p:cNvGrpSpPr/>
          <p:nvPr/>
        </p:nvGrpSpPr>
        <p:grpSpPr>
          <a:xfrm>
            <a:off x="10592303" y="1232639"/>
            <a:ext cx="1542350" cy="400110"/>
            <a:chOff x="7408580" y="5291820"/>
            <a:chExt cx="3652626" cy="94754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4FCC95D-E7A0-4981-A2B2-69454C6643AE}"/>
                </a:ext>
              </a:extLst>
            </p:cNvPr>
            <p:cNvCxnSpPr>
              <a:cxnSpLocks/>
            </p:cNvCxnSpPr>
            <p:nvPr/>
          </p:nvCxnSpPr>
          <p:spPr>
            <a:xfrm>
              <a:off x="7408580" y="5562321"/>
              <a:ext cx="477180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F5F6AE4-0F03-46E0-B508-935564E88665}"/>
                </a:ext>
              </a:extLst>
            </p:cNvPr>
            <p:cNvSpPr txBox="1"/>
            <p:nvPr/>
          </p:nvSpPr>
          <p:spPr>
            <a:xfrm>
              <a:off x="8013206" y="5291820"/>
              <a:ext cx="3048000" cy="94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Breccia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CD46821-ABB8-4380-AD91-ACA95A7EEEC8}"/>
              </a:ext>
            </a:extLst>
          </p:cNvPr>
          <p:cNvSpPr txBox="1"/>
          <p:nvPr/>
        </p:nvSpPr>
        <p:spPr>
          <a:xfrm>
            <a:off x="165095" y="5325962"/>
            <a:ext cx="3919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Recrystallized Anorthite (An)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Back Transformed from High-Pressure Phase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7468C57-DE13-469B-9C60-1B31F257DA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44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20"/>
    </mc:Choice>
    <mc:Fallback xmlns="">
      <p:transition spd="slow" advTm="43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28" grpId="0"/>
      <p:bldP spid="29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6.6|18.3|2.9|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5.9|3.4|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8.3|5.7|6.3|1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6.4|8.1|15.2|5.7|13.6|2|1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7.7|19.2|1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6|0.4|4.4|5.9|10.4|0.4|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5|0.6|1.8|6.2|0.5|0.4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3.4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D29B73"/>
      </a:hlink>
      <a:folHlink>
        <a:srgbClr val="F4C5A4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FF747C5C-A8E8-4833-9E55-3D08FE4E487A}"/>
    </a:ext>
  </a:extLst>
</a:theme>
</file>

<file path=ppt/theme/theme3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5007</TotalTime>
  <Words>418</Words>
  <Application>Microsoft Office PowerPoint</Application>
  <PresentationFormat>Widescreen</PresentationFormat>
  <Paragraphs>125</Paragraphs>
  <Slides>16</Slides>
  <Notes>8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Calisto MT</vt:lpstr>
      <vt:lpstr>Wingdings 2</vt:lpstr>
      <vt:lpstr>Office Theme</vt:lpstr>
      <vt:lpstr>Slate</vt:lpstr>
      <vt:lpstr>1_Slate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Madeline Marquardt</dc:creator>
  <cp:lastModifiedBy>Madeline Marquardt</cp:lastModifiedBy>
  <cp:revision>59</cp:revision>
  <dcterms:created xsi:type="dcterms:W3CDTF">2020-01-12T15:55:10Z</dcterms:created>
  <dcterms:modified xsi:type="dcterms:W3CDTF">2020-04-03T00:25:27Z</dcterms:modified>
</cp:coreProperties>
</file>